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9" r:id="rId2"/>
    <p:sldId id="2820" r:id="rId3"/>
    <p:sldId id="2809" r:id="rId4"/>
    <p:sldId id="2834" r:id="rId5"/>
    <p:sldId id="395" r:id="rId6"/>
    <p:sldId id="2828" r:id="rId7"/>
    <p:sldId id="416" r:id="rId8"/>
    <p:sldId id="2818" r:id="rId9"/>
    <p:sldId id="432" r:id="rId10"/>
    <p:sldId id="431" r:id="rId11"/>
    <p:sldId id="411" r:id="rId12"/>
    <p:sldId id="2821" r:id="rId13"/>
    <p:sldId id="2822" r:id="rId14"/>
    <p:sldId id="2823" r:id="rId15"/>
    <p:sldId id="2824" r:id="rId16"/>
    <p:sldId id="437" r:id="rId17"/>
    <p:sldId id="2827" r:id="rId18"/>
    <p:sldId id="2825" r:id="rId19"/>
    <p:sldId id="2826" r:id="rId20"/>
    <p:sldId id="2830" r:id="rId21"/>
    <p:sldId id="2831" r:id="rId22"/>
    <p:sldId id="428" r:id="rId23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Std 57 Cn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97C748C-5EA9-4073-91ED-C96B04C1C787}">
          <p14:sldIdLst>
            <p14:sldId id="259"/>
          </p14:sldIdLst>
        </p14:section>
        <p14:section name="Einleitung" id="{868549E1-A2CA-4199-A33E-44F35756EE2E}">
          <p14:sldIdLst>
            <p14:sldId id="2820"/>
            <p14:sldId id="2809"/>
            <p14:sldId id="2834"/>
            <p14:sldId id="395"/>
            <p14:sldId id="2828"/>
            <p14:sldId id="416"/>
            <p14:sldId id="2818"/>
            <p14:sldId id="432"/>
            <p14:sldId id="431"/>
            <p14:sldId id="411"/>
            <p14:sldId id="2821"/>
            <p14:sldId id="2822"/>
          </p14:sldIdLst>
        </p14:section>
        <p14:section name="Labels" id="{61235817-E61B-498D-8FA4-50A16767F7D9}">
          <p14:sldIdLst>
            <p14:sldId id="2823"/>
            <p14:sldId id="2824"/>
            <p14:sldId id="437"/>
            <p14:sldId id="2827"/>
            <p14:sldId id="2825"/>
            <p14:sldId id="2826"/>
            <p14:sldId id="2830"/>
            <p14:sldId id="2831"/>
          </p14:sldIdLst>
        </p14:section>
        <p14:section name="Schluss" id="{3B0751B0-64C8-4CEA-A6B2-C90E0D30E3FC}">
          <p14:sldIdLst>
            <p14:sldId id="428"/>
          </p14:sldIdLst>
        </p14:section>
        <p14:section name="Reserve" id="{47A39F76-8183-44BC-ABC7-C18FA82E21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00">
          <p15:clr>
            <a:srgbClr val="A4A3A4"/>
          </p15:clr>
        </p15:guide>
        <p15:guide id="2" pos="13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gt Altermatt Elsbeth  LIEBEGG" initials="VAEL" lastIdx="15" clrIdx="0">
    <p:extLst>
      <p:ext uri="{19B8F6BF-5375-455C-9EA6-DF929625EA0E}">
        <p15:presenceInfo xmlns:p15="http://schemas.microsoft.com/office/powerpoint/2012/main" userId="S-1-5-21-1950947125-646131429-2099212325-21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F37"/>
    <a:srgbClr val="97B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89156" autoAdjust="0"/>
  </p:normalViewPr>
  <p:slideViewPr>
    <p:cSldViewPr snapToGrid="0">
      <p:cViewPr varScale="1">
        <p:scale>
          <a:sx n="143" d="100"/>
          <a:sy n="143" d="100"/>
        </p:scale>
        <p:origin x="677" y="101"/>
      </p:cViewPr>
      <p:guideLst>
        <p:guide orient="horz" pos="3000"/>
        <p:guide pos="1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FC990-9230-42A3-A5ED-D2AF345D720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F3EBB7D0-F9AA-4639-9A82-DDBC7F53DF3D}">
      <dgm:prSet phldrT="[Text]"/>
      <dgm:spPr/>
      <dgm:t>
        <a:bodyPr/>
        <a:lstStyle/>
        <a:p>
          <a:r>
            <a:rPr lang="de-CH" dirty="0"/>
            <a:t>Kartoffeln, Gemüse und Früchte: regional und saisonal</a:t>
          </a:r>
        </a:p>
      </dgm:t>
    </dgm:pt>
    <dgm:pt modelId="{AD8DC6B1-8D40-4B79-BF44-D8C6853F6D7F}" type="parTrans" cxnId="{E5DA4E5D-317F-4E13-B750-9436A30CD1A3}">
      <dgm:prSet/>
      <dgm:spPr/>
      <dgm:t>
        <a:bodyPr/>
        <a:lstStyle/>
        <a:p>
          <a:endParaRPr lang="de-CH"/>
        </a:p>
      </dgm:t>
    </dgm:pt>
    <dgm:pt modelId="{DFF4F8D0-33B5-4E0C-80CE-9CD46E7621AE}" type="sibTrans" cxnId="{E5DA4E5D-317F-4E13-B750-9436A30CD1A3}">
      <dgm:prSet/>
      <dgm:spPr/>
      <dgm:t>
        <a:bodyPr/>
        <a:lstStyle/>
        <a:p>
          <a:endParaRPr lang="de-CH"/>
        </a:p>
      </dgm:t>
    </dgm:pt>
    <dgm:pt modelId="{BB37E8C6-ED1F-4707-8FF1-1FD0DA30E998}">
      <dgm:prSet phldrT="[Text]"/>
      <dgm:spPr/>
      <dgm:t>
        <a:bodyPr/>
        <a:lstStyle/>
        <a:p>
          <a:r>
            <a:rPr lang="de-CH" dirty="0"/>
            <a:t>Tierische Produkte CH, davon 20% mit Tierwohl Label</a:t>
          </a:r>
        </a:p>
      </dgm:t>
    </dgm:pt>
    <dgm:pt modelId="{C926167B-3F38-4A8C-8C07-E7E0ACCFC8A3}" type="parTrans" cxnId="{D4ED6AC7-1D4E-4B85-9849-57ABA446DFAE}">
      <dgm:prSet/>
      <dgm:spPr/>
      <dgm:t>
        <a:bodyPr/>
        <a:lstStyle/>
        <a:p>
          <a:endParaRPr lang="de-CH"/>
        </a:p>
      </dgm:t>
    </dgm:pt>
    <dgm:pt modelId="{DF752374-464C-4E9F-BDF8-77DBF6260CAD}" type="sibTrans" cxnId="{D4ED6AC7-1D4E-4B85-9849-57ABA446DFAE}">
      <dgm:prSet/>
      <dgm:spPr/>
      <dgm:t>
        <a:bodyPr/>
        <a:lstStyle/>
        <a:p>
          <a:endParaRPr lang="de-CH"/>
        </a:p>
      </dgm:t>
    </dgm:pt>
    <dgm:pt modelId="{95500CD9-C410-48A0-8CA4-F85ECB1CB228}">
      <dgm:prSet phldrT="[Text]"/>
      <dgm:spPr/>
      <dgm:t>
        <a:bodyPr/>
        <a:lstStyle/>
        <a:p>
          <a:r>
            <a:rPr lang="de-CH" dirty="0"/>
            <a:t>50% der Lebensmittel mit </a:t>
          </a:r>
          <a:r>
            <a:rPr lang="de-CH" dirty="0" err="1"/>
            <a:t>empfehlens</a:t>
          </a:r>
          <a:r>
            <a:rPr lang="de-CH" dirty="0"/>
            <a:t>-wertem Label </a:t>
          </a:r>
        </a:p>
      </dgm:t>
    </dgm:pt>
    <dgm:pt modelId="{7B347953-1841-4C46-9A93-8584E062C61E}" type="parTrans" cxnId="{03C07DCA-10AB-4C73-B660-C269D0DA2B2D}">
      <dgm:prSet/>
      <dgm:spPr/>
      <dgm:t>
        <a:bodyPr/>
        <a:lstStyle/>
        <a:p>
          <a:endParaRPr lang="de-CH"/>
        </a:p>
      </dgm:t>
    </dgm:pt>
    <dgm:pt modelId="{2004F185-74DD-4E36-A2E8-0A4947FD8015}" type="sibTrans" cxnId="{03C07DCA-10AB-4C73-B660-C269D0DA2B2D}">
      <dgm:prSet/>
      <dgm:spPr/>
      <dgm:t>
        <a:bodyPr/>
        <a:lstStyle/>
        <a:p>
          <a:endParaRPr lang="de-CH"/>
        </a:p>
      </dgm:t>
    </dgm:pt>
    <dgm:pt modelId="{D5EBA80A-02F1-462A-B684-9AC77AB06951}">
      <dgm:prSet/>
      <dgm:spPr/>
      <dgm:t>
        <a:bodyPr/>
        <a:lstStyle/>
        <a:p>
          <a:r>
            <a:rPr lang="de-CH" dirty="0"/>
            <a:t>LM-Pyramide, </a:t>
          </a:r>
          <a:r>
            <a:rPr lang="de-CH" dirty="0" err="1"/>
            <a:t>max</a:t>
          </a:r>
          <a:r>
            <a:rPr lang="de-CH" dirty="0"/>
            <a:t> 3 mal Fleisch</a:t>
          </a:r>
        </a:p>
      </dgm:t>
    </dgm:pt>
    <dgm:pt modelId="{B85AB168-2F5F-4BB7-B6C2-6BDAF5A38CD2}" type="parTrans" cxnId="{3ADE65F8-3488-44F8-8413-F650C76CA050}">
      <dgm:prSet/>
      <dgm:spPr/>
      <dgm:t>
        <a:bodyPr/>
        <a:lstStyle/>
        <a:p>
          <a:endParaRPr lang="de-CH"/>
        </a:p>
      </dgm:t>
    </dgm:pt>
    <dgm:pt modelId="{A599D575-473A-4A69-9C35-DE2F19CA7714}" type="sibTrans" cxnId="{3ADE65F8-3488-44F8-8413-F650C76CA050}">
      <dgm:prSet/>
      <dgm:spPr/>
      <dgm:t>
        <a:bodyPr/>
        <a:lstStyle/>
        <a:p>
          <a:endParaRPr lang="de-CH"/>
        </a:p>
      </dgm:t>
    </dgm:pt>
    <dgm:pt modelId="{3E2E74FB-ADC5-4DC5-8F4F-4B9DE7643972}">
      <dgm:prSet/>
      <dgm:spPr/>
      <dgm:t>
        <a:bodyPr/>
        <a:lstStyle/>
        <a:p>
          <a:r>
            <a:rPr lang="de-CH" dirty="0" err="1"/>
            <a:t>Foodwaste</a:t>
          </a:r>
          <a:r>
            <a:rPr lang="de-CH" dirty="0"/>
            <a:t> vermeiden</a:t>
          </a:r>
        </a:p>
      </dgm:t>
    </dgm:pt>
    <dgm:pt modelId="{B9E3119A-3525-4062-9B24-B865A8E52D30}" type="parTrans" cxnId="{B3C1E25D-6C48-4007-A207-B6103C9ED050}">
      <dgm:prSet/>
      <dgm:spPr/>
      <dgm:t>
        <a:bodyPr/>
        <a:lstStyle/>
        <a:p>
          <a:endParaRPr lang="de-CH"/>
        </a:p>
      </dgm:t>
    </dgm:pt>
    <dgm:pt modelId="{9424B317-8F86-4504-A542-9E0C19F291A3}" type="sibTrans" cxnId="{B3C1E25D-6C48-4007-A207-B6103C9ED050}">
      <dgm:prSet/>
      <dgm:spPr/>
      <dgm:t>
        <a:bodyPr/>
        <a:lstStyle/>
        <a:p>
          <a:endParaRPr lang="de-CH"/>
        </a:p>
      </dgm:t>
    </dgm:pt>
    <dgm:pt modelId="{A0448686-3785-4817-ABED-F07B7A13C7F7}" type="pres">
      <dgm:prSet presAssocID="{772FC990-9230-42A3-A5ED-D2AF345D7205}" presName="rootnode" presStyleCnt="0">
        <dgm:presLayoutVars>
          <dgm:chMax/>
          <dgm:chPref/>
          <dgm:dir/>
          <dgm:animLvl val="lvl"/>
        </dgm:presLayoutVars>
      </dgm:prSet>
      <dgm:spPr/>
    </dgm:pt>
    <dgm:pt modelId="{5DB31D5B-F942-42B0-BD73-4924CA4C5BCB}" type="pres">
      <dgm:prSet presAssocID="{D5EBA80A-02F1-462A-B684-9AC77AB06951}" presName="composite" presStyleCnt="0"/>
      <dgm:spPr/>
    </dgm:pt>
    <dgm:pt modelId="{A3376394-8003-43A1-A47C-8A8A724991EC}" type="pres">
      <dgm:prSet presAssocID="{D5EBA80A-02F1-462A-B684-9AC77AB06951}" presName="LShape" presStyleLbl="alignNode1" presStyleIdx="0" presStyleCnt="9"/>
      <dgm:spPr/>
    </dgm:pt>
    <dgm:pt modelId="{9D2A968D-CFB0-4E52-BEA7-2CC9F1669661}" type="pres">
      <dgm:prSet presAssocID="{D5EBA80A-02F1-462A-B684-9AC77AB0695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CEBFD51-E969-4147-9133-39B9054DD852}" type="pres">
      <dgm:prSet presAssocID="{D5EBA80A-02F1-462A-B684-9AC77AB06951}" presName="Triangle" presStyleLbl="alignNode1" presStyleIdx="1" presStyleCnt="9"/>
      <dgm:spPr/>
    </dgm:pt>
    <dgm:pt modelId="{C7DC3948-7DFF-472B-A826-DF8E92094922}" type="pres">
      <dgm:prSet presAssocID="{A599D575-473A-4A69-9C35-DE2F19CA7714}" presName="sibTrans" presStyleCnt="0"/>
      <dgm:spPr/>
    </dgm:pt>
    <dgm:pt modelId="{64A5487A-9FF4-4B1F-A2D0-8EF450105A66}" type="pres">
      <dgm:prSet presAssocID="{A599D575-473A-4A69-9C35-DE2F19CA7714}" presName="space" presStyleCnt="0"/>
      <dgm:spPr/>
    </dgm:pt>
    <dgm:pt modelId="{EC3B0939-F284-4E8F-8D71-F880E0ED2094}" type="pres">
      <dgm:prSet presAssocID="{3E2E74FB-ADC5-4DC5-8F4F-4B9DE7643972}" presName="composite" presStyleCnt="0"/>
      <dgm:spPr/>
    </dgm:pt>
    <dgm:pt modelId="{CCFB2155-8EE1-4385-8C71-70BA07FFB0A8}" type="pres">
      <dgm:prSet presAssocID="{3E2E74FB-ADC5-4DC5-8F4F-4B9DE7643972}" presName="LShape" presStyleLbl="alignNode1" presStyleIdx="2" presStyleCnt="9"/>
      <dgm:spPr/>
    </dgm:pt>
    <dgm:pt modelId="{29BB901E-6F37-4034-A856-CE4982C26F5C}" type="pres">
      <dgm:prSet presAssocID="{3E2E74FB-ADC5-4DC5-8F4F-4B9DE764397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B1B7AE9-9149-47EA-A00D-3B7A4F80E155}" type="pres">
      <dgm:prSet presAssocID="{3E2E74FB-ADC5-4DC5-8F4F-4B9DE7643972}" presName="Triangle" presStyleLbl="alignNode1" presStyleIdx="3" presStyleCnt="9"/>
      <dgm:spPr/>
    </dgm:pt>
    <dgm:pt modelId="{C1FE8C81-32FB-4448-9AEA-01D9F0792204}" type="pres">
      <dgm:prSet presAssocID="{9424B317-8F86-4504-A542-9E0C19F291A3}" presName="sibTrans" presStyleCnt="0"/>
      <dgm:spPr/>
    </dgm:pt>
    <dgm:pt modelId="{48B4D244-E796-4B86-B57B-D885EE02F9D0}" type="pres">
      <dgm:prSet presAssocID="{9424B317-8F86-4504-A542-9E0C19F291A3}" presName="space" presStyleCnt="0"/>
      <dgm:spPr/>
    </dgm:pt>
    <dgm:pt modelId="{38A78633-3E6D-4CAD-84EF-105F837575FE}" type="pres">
      <dgm:prSet presAssocID="{F3EBB7D0-F9AA-4639-9A82-DDBC7F53DF3D}" presName="composite" presStyleCnt="0"/>
      <dgm:spPr/>
    </dgm:pt>
    <dgm:pt modelId="{174F3562-34C8-4D09-8CDC-B31EC9455AED}" type="pres">
      <dgm:prSet presAssocID="{F3EBB7D0-F9AA-4639-9A82-DDBC7F53DF3D}" presName="LShape" presStyleLbl="alignNode1" presStyleIdx="4" presStyleCnt="9"/>
      <dgm:spPr/>
    </dgm:pt>
    <dgm:pt modelId="{D371DFE1-77D9-4233-AF7B-78AE3129ECCD}" type="pres">
      <dgm:prSet presAssocID="{F3EBB7D0-F9AA-4639-9A82-DDBC7F53DF3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B5514D1-98B3-4A45-9823-895646C59386}" type="pres">
      <dgm:prSet presAssocID="{F3EBB7D0-F9AA-4639-9A82-DDBC7F53DF3D}" presName="Triangle" presStyleLbl="alignNode1" presStyleIdx="5" presStyleCnt="9"/>
      <dgm:spPr/>
    </dgm:pt>
    <dgm:pt modelId="{E20D1B8A-AC13-434C-BF06-A3CDDEC9D01F}" type="pres">
      <dgm:prSet presAssocID="{DFF4F8D0-33B5-4E0C-80CE-9CD46E7621AE}" presName="sibTrans" presStyleCnt="0"/>
      <dgm:spPr/>
    </dgm:pt>
    <dgm:pt modelId="{F6FE82F9-BFC5-4C57-B27F-78DDD6CD2373}" type="pres">
      <dgm:prSet presAssocID="{DFF4F8D0-33B5-4E0C-80CE-9CD46E7621AE}" presName="space" presStyleCnt="0"/>
      <dgm:spPr/>
    </dgm:pt>
    <dgm:pt modelId="{9B985349-E4DC-4846-B2DA-6C0F115DCC4E}" type="pres">
      <dgm:prSet presAssocID="{BB37E8C6-ED1F-4707-8FF1-1FD0DA30E998}" presName="composite" presStyleCnt="0"/>
      <dgm:spPr/>
    </dgm:pt>
    <dgm:pt modelId="{C1B0B439-B076-4409-A32E-4251A037217B}" type="pres">
      <dgm:prSet presAssocID="{BB37E8C6-ED1F-4707-8FF1-1FD0DA30E998}" presName="LShape" presStyleLbl="alignNode1" presStyleIdx="6" presStyleCnt="9"/>
      <dgm:spPr/>
    </dgm:pt>
    <dgm:pt modelId="{8FE1A77D-950C-4078-83CD-CA5BC3C11BE9}" type="pres">
      <dgm:prSet presAssocID="{BB37E8C6-ED1F-4707-8FF1-1FD0DA30E99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BAB3D75-3CCD-4BF0-AFFD-E4D506C16F14}" type="pres">
      <dgm:prSet presAssocID="{BB37E8C6-ED1F-4707-8FF1-1FD0DA30E998}" presName="Triangle" presStyleLbl="alignNode1" presStyleIdx="7" presStyleCnt="9"/>
      <dgm:spPr/>
    </dgm:pt>
    <dgm:pt modelId="{A7F00C41-1D22-4738-AECB-1693BEE02AB8}" type="pres">
      <dgm:prSet presAssocID="{DF752374-464C-4E9F-BDF8-77DBF6260CAD}" presName="sibTrans" presStyleCnt="0"/>
      <dgm:spPr/>
    </dgm:pt>
    <dgm:pt modelId="{9705409A-127C-4538-9247-2DA5246FE32D}" type="pres">
      <dgm:prSet presAssocID="{DF752374-464C-4E9F-BDF8-77DBF6260CAD}" presName="space" presStyleCnt="0"/>
      <dgm:spPr/>
    </dgm:pt>
    <dgm:pt modelId="{F4178F1E-8AF3-487E-A354-88A9A87D2E5F}" type="pres">
      <dgm:prSet presAssocID="{95500CD9-C410-48A0-8CA4-F85ECB1CB228}" presName="composite" presStyleCnt="0"/>
      <dgm:spPr/>
    </dgm:pt>
    <dgm:pt modelId="{8F0A5DC8-B988-466B-9E07-15AEB527B6C4}" type="pres">
      <dgm:prSet presAssocID="{95500CD9-C410-48A0-8CA4-F85ECB1CB228}" presName="LShape" presStyleLbl="alignNode1" presStyleIdx="8" presStyleCnt="9"/>
      <dgm:spPr/>
    </dgm:pt>
    <dgm:pt modelId="{2975BFA7-1AB3-40B9-9B99-16554196C621}" type="pres">
      <dgm:prSet presAssocID="{95500CD9-C410-48A0-8CA4-F85ECB1CB22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3485E00-36B7-4DC2-8F01-058DF647C6C5}" type="presOf" srcId="{95500CD9-C410-48A0-8CA4-F85ECB1CB228}" destId="{2975BFA7-1AB3-40B9-9B99-16554196C621}" srcOrd="0" destOrd="0" presId="urn:microsoft.com/office/officeart/2009/3/layout/StepUpProcess"/>
    <dgm:cxn modelId="{3F7DE806-8E87-4AA4-B79A-A4E8212661EF}" type="presOf" srcId="{F3EBB7D0-F9AA-4639-9A82-DDBC7F53DF3D}" destId="{D371DFE1-77D9-4233-AF7B-78AE3129ECCD}" srcOrd="0" destOrd="0" presId="urn:microsoft.com/office/officeart/2009/3/layout/StepUpProcess"/>
    <dgm:cxn modelId="{47CA4507-E36C-4C25-A696-AF3B15E0ED59}" type="presOf" srcId="{3E2E74FB-ADC5-4DC5-8F4F-4B9DE7643972}" destId="{29BB901E-6F37-4034-A856-CE4982C26F5C}" srcOrd="0" destOrd="0" presId="urn:microsoft.com/office/officeart/2009/3/layout/StepUpProcess"/>
    <dgm:cxn modelId="{E5DA4E5D-317F-4E13-B750-9436A30CD1A3}" srcId="{772FC990-9230-42A3-A5ED-D2AF345D7205}" destId="{F3EBB7D0-F9AA-4639-9A82-DDBC7F53DF3D}" srcOrd="2" destOrd="0" parTransId="{AD8DC6B1-8D40-4B79-BF44-D8C6853F6D7F}" sibTransId="{DFF4F8D0-33B5-4E0C-80CE-9CD46E7621AE}"/>
    <dgm:cxn modelId="{B3C1E25D-6C48-4007-A207-B6103C9ED050}" srcId="{772FC990-9230-42A3-A5ED-D2AF345D7205}" destId="{3E2E74FB-ADC5-4DC5-8F4F-4B9DE7643972}" srcOrd="1" destOrd="0" parTransId="{B9E3119A-3525-4062-9B24-B865A8E52D30}" sibTransId="{9424B317-8F86-4504-A542-9E0C19F291A3}"/>
    <dgm:cxn modelId="{4BBE4E7F-5B7B-4456-BBDA-BA407AEA1315}" type="presOf" srcId="{772FC990-9230-42A3-A5ED-D2AF345D7205}" destId="{A0448686-3785-4817-ABED-F07B7A13C7F7}" srcOrd="0" destOrd="0" presId="urn:microsoft.com/office/officeart/2009/3/layout/StepUpProcess"/>
    <dgm:cxn modelId="{5BF51386-083D-40EC-9AE1-42E7074383DD}" type="presOf" srcId="{BB37E8C6-ED1F-4707-8FF1-1FD0DA30E998}" destId="{8FE1A77D-950C-4078-83CD-CA5BC3C11BE9}" srcOrd="0" destOrd="0" presId="urn:microsoft.com/office/officeart/2009/3/layout/StepUpProcess"/>
    <dgm:cxn modelId="{FFAAD58F-92F2-4825-8BAD-B8052682A226}" type="presOf" srcId="{D5EBA80A-02F1-462A-B684-9AC77AB06951}" destId="{9D2A968D-CFB0-4E52-BEA7-2CC9F1669661}" srcOrd="0" destOrd="0" presId="urn:microsoft.com/office/officeart/2009/3/layout/StepUpProcess"/>
    <dgm:cxn modelId="{D4ED6AC7-1D4E-4B85-9849-57ABA446DFAE}" srcId="{772FC990-9230-42A3-A5ED-D2AF345D7205}" destId="{BB37E8C6-ED1F-4707-8FF1-1FD0DA30E998}" srcOrd="3" destOrd="0" parTransId="{C926167B-3F38-4A8C-8C07-E7E0ACCFC8A3}" sibTransId="{DF752374-464C-4E9F-BDF8-77DBF6260CAD}"/>
    <dgm:cxn modelId="{03C07DCA-10AB-4C73-B660-C269D0DA2B2D}" srcId="{772FC990-9230-42A3-A5ED-D2AF345D7205}" destId="{95500CD9-C410-48A0-8CA4-F85ECB1CB228}" srcOrd="4" destOrd="0" parTransId="{7B347953-1841-4C46-9A93-8584E062C61E}" sibTransId="{2004F185-74DD-4E36-A2E8-0A4947FD8015}"/>
    <dgm:cxn modelId="{3ADE65F8-3488-44F8-8413-F650C76CA050}" srcId="{772FC990-9230-42A3-A5ED-D2AF345D7205}" destId="{D5EBA80A-02F1-462A-B684-9AC77AB06951}" srcOrd="0" destOrd="0" parTransId="{B85AB168-2F5F-4BB7-B6C2-6BDAF5A38CD2}" sibTransId="{A599D575-473A-4A69-9C35-DE2F19CA7714}"/>
    <dgm:cxn modelId="{D42C97EC-5EA3-48A9-80CF-210AE71A924A}" type="presParOf" srcId="{A0448686-3785-4817-ABED-F07B7A13C7F7}" destId="{5DB31D5B-F942-42B0-BD73-4924CA4C5BCB}" srcOrd="0" destOrd="0" presId="urn:microsoft.com/office/officeart/2009/3/layout/StepUpProcess"/>
    <dgm:cxn modelId="{63B32A3C-882B-4F44-ACEF-90E2D1F80BD3}" type="presParOf" srcId="{5DB31D5B-F942-42B0-BD73-4924CA4C5BCB}" destId="{A3376394-8003-43A1-A47C-8A8A724991EC}" srcOrd="0" destOrd="0" presId="urn:microsoft.com/office/officeart/2009/3/layout/StepUpProcess"/>
    <dgm:cxn modelId="{794FFD29-7129-4303-ADDC-8A45D69CD708}" type="presParOf" srcId="{5DB31D5B-F942-42B0-BD73-4924CA4C5BCB}" destId="{9D2A968D-CFB0-4E52-BEA7-2CC9F1669661}" srcOrd="1" destOrd="0" presId="urn:microsoft.com/office/officeart/2009/3/layout/StepUpProcess"/>
    <dgm:cxn modelId="{A93A340A-A6A9-4FFD-82FA-48036183007A}" type="presParOf" srcId="{5DB31D5B-F942-42B0-BD73-4924CA4C5BCB}" destId="{0CEBFD51-E969-4147-9133-39B9054DD852}" srcOrd="2" destOrd="0" presId="urn:microsoft.com/office/officeart/2009/3/layout/StepUpProcess"/>
    <dgm:cxn modelId="{2167B7D8-DF34-4F7B-BF32-1863729E57B5}" type="presParOf" srcId="{A0448686-3785-4817-ABED-F07B7A13C7F7}" destId="{C7DC3948-7DFF-472B-A826-DF8E92094922}" srcOrd="1" destOrd="0" presId="urn:microsoft.com/office/officeart/2009/3/layout/StepUpProcess"/>
    <dgm:cxn modelId="{FC3306D0-DB21-4F97-BD7F-BB81305B4F51}" type="presParOf" srcId="{C7DC3948-7DFF-472B-A826-DF8E92094922}" destId="{64A5487A-9FF4-4B1F-A2D0-8EF450105A66}" srcOrd="0" destOrd="0" presId="urn:microsoft.com/office/officeart/2009/3/layout/StepUpProcess"/>
    <dgm:cxn modelId="{03AA62DF-A77F-4C50-B3C0-2F0EDE1FEC1C}" type="presParOf" srcId="{A0448686-3785-4817-ABED-F07B7A13C7F7}" destId="{EC3B0939-F284-4E8F-8D71-F880E0ED2094}" srcOrd="2" destOrd="0" presId="urn:microsoft.com/office/officeart/2009/3/layout/StepUpProcess"/>
    <dgm:cxn modelId="{6AFC9784-6F37-4FB4-9D47-BD355F639379}" type="presParOf" srcId="{EC3B0939-F284-4E8F-8D71-F880E0ED2094}" destId="{CCFB2155-8EE1-4385-8C71-70BA07FFB0A8}" srcOrd="0" destOrd="0" presId="urn:microsoft.com/office/officeart/2009/3/layout/StepUpProcess"/>
    <dgm:cxn modelId="{C03D5345-FF35-419D-9930-DE4A0F3A9EC2}" type="presParOf" srcId="{EC3B0939-F284-4E8F-8D71-F880E0ED2094}" destId="{29BB901E-6F37-4034-A856-CE4982C26F5C}" srcOrd="1" destOrd="0" presId="urn:microsoft.com/office/officeart/2009/3/layout/StepUpProcess"/>
    <dgm:cxn modelId="{6CB18DA0-EFE2-4F49-B1BD-77612EA892BE}" type="presParOf" srcId="{EC3B0939-F284-4E8F-8D71-F880E0ED2094}" destId="{1B1B7AE9-9149-47EA-A00D-3B7A4F80E155}" srcOrd="2" destOrd="0" presId="urn:microsoft.com/office/officeart/2009/3/layout/StepUpProcess"/>
    <dgm:cxn modelId="{1D73597C-62E3-496B-A32C-D6D19340A396}" type="presParOf" srcId="{A0448686-3785-4817-ABED-F07B7A13C7F7}" destId="{C1FE8C81-32FB-4448-9AEA-01D9F0792204}" srcOrd="3" destOrd="0" presId="urn:microsoft.com/office/officeart/2009/3/layout/StepUpProcess"/>
    <dgm:cxn modelId="{5552CE44-13A1-4B17-8AA9-C69ABBBE6E6F}" type="presParOf" srcId="{C1FE8C81-32FB-4448-9AEA-01D9F0792204}" destId="{48B4D244-E796-4B86-B57B-D885EE02F9D0}" srcOrd="0" destOrd="0" presId="urn:microsoft.com/office/officeart/2009/3/layout/StepUpProcess"/>
    <dgm:cxn modelId="{D0EB9A37-7BCB-435E-8C2B-59026515EFFB}" type="presParOf" srcId="{A0448686-3785-4817-ABED-F07B7A13C7F7}" destId="{38A78633-3E6D-4CAD-84EF-105F837575FE}" srcOrd="4" destOrd="0" presId="urn:microsoft.com/office/officeart/2009/3/layout/StepUpProcess"/>
    <dgm:cxn modelId="{1D0637B2-999C-4A89-98FD-6A2924458458}" type="presParOf" srcId="{38A78633-3E6D-4CAD-84EF-105F837575FE}" destId="{174F3562-34C8-4D09-8CDC-B31EC9455AED}" srcOrd="0" destOrd="0" presId="urn:microsoft.com/office/officeart/2009/3/layout/StepUpProcess"/>
    <dgm:cxn modelId="{9E18BDA1-0B12-4170-9BE4-9D58129F9ED4}" type="presParOf" srcId="{38A78633-3E6D-4CAD-84EF-105F837575FE}" destId="{D371DFE1-77D9-4233-AF7B-78AE3129ECCD}" srcOrd="1" destOrd="0" presId="urn:microsoft.com/office/officeart/2009/3/layout/StepUpProcess"/>
    <dgm:cxn modelId="{06EC119B-8E08-41DB-B5A4-A74B4C3D420D}" type="presParOf" srcId="{38A78633-3E6D-4CAD-84EF-105F837575FE}" destId="{AB5514D1-98B3-4A45-9823-895646C59386}" srcOrd="2" destOrd="0" presId="urn:microsoft.com/office/officeart/2009/3/layout/StepUpProcess"/>
    <dgm:cxn modelId="{1286A887-3B10-4588-AF62-1D23632A9E66}" type="presParOf" srcId="{A0448686-3785-4817-ABED-F07B7A13C7F7}" destId="{E20D1B8A-AC13-434C-BF06-A3CDDEC9D01F}" srcOrd="5" destOrd="0" presId="urn:microsoft.com/office/officeart/2009/3/layout/StepUpProcess"/>
    <dgm:cxn modelId="{2F6C2490-1527-438E-B45E-4D1A274CF912}" type="presParOf" srcId="{E20D1B8A-AC13-434C-BF06-A3CDDEC9D01F}" destId="{F6FE82F9-BFC5-4C57-B27F-78DDD6CD2373}" srcOrd="0" destOrd="0" presId="urn:microsoft.com/office/officeart/2009/3/layout/StepUpProcess"/>
    <dgm:cxn modelId="{C88293FE-492E-4ABD-86CE-B9EEC3637287}" type="presParOf" srcId="{A0448686-3785-4817-ABED-F07B7A13C7F7}" destId="{9B985349-E4DC-4846-B2DA-6C0F115DCC4E}" srcOrd="6" destOrd="0" presId="urn:microsoft.com/office/officeart/2009/3/layout/StepUpProcess"/>
    <dgm:cxn modelId="{FA49889B-B0E8-4C6E-9135-4467E29C83D2}" type="presParOf" srcId="{9B985349-E4DC-4846-B2DA-6C0F115DCC4E}" destId="{C1B0B439-B076-4409-A32E-4251A037217B}" srcOrd="0" destOrd="0" presId="urn:microsoft.com/office/officeart/2009/3/layout/StepUpProcess"/>
    <dgm:cxn modelId="{78FD9F07-57FD-407E-8963-741DE2F0242E}" type="presParOf" srcId="{9B985349-E4DC-4846-B2DA-6C0F115DCC4E}" destId="{8FE1A77D-950C-4078-83CD-CA5BC3C11BE9}" srcOrd="1" destOrd="0" presId="urn:microsoft.com/office/officeart/2009/3/layout/StepUpProcess"/>
    <dgm:cxn modelId="{4387610B-8AE5-4A3B-9CDF-EC5ACD3D6585}" type="presParOf" srcId="{9B985349-E4DC-4846-B2DA-6C0F115DCC4E}" destId="{6BAB3D75-3CCD-4BF0-AFFD-E4D506C16F14}" srcOrd="2" destOrd="0" presId="urn:microsoft.com/office/officeart/2009/3/layout/StepUpProcess"/>
    <dgm:cxn modelId="{9E4235DF-B416-4B3D-8907-0BBBDBEE8DF2}" type="presParOf" srcId="{A0448686-3785-4817-ABED-F07B7A13C7F7}" destId="{A7F00C41-1D22-4738-AECB-1693BEE02AB8}" srcOrd="7" destOrd="0" presId="urn:microsoft.com/office/officeart/2009/3/layout/StepUpProcess"/>
    <dgm:cxn modelId="{3F89BBEC-648D-45F7-B79B-4B68F2DB697A}" type="presParOf" srcId="{A7F00C41-1D22-4738-AECB-1693BEE02AB8}" destId="{9705409A-127C-4538-9247-2DA5246FE32D}" srcOrd="0" destOrd="0" presId="urn:microsoft.com/office/officeart/2009/3/layout/StepUpProcess"/>
    <dgm:cxn modelId="{1550278E-EC3E-444B-BC9C-94C63716B19F}" type="presParOf" srcId="{A0448686-3785-4817-ABED-F07B7A13C7F7}" destId="{F4178F1E-8AF3-487E-A354-88A9A87D2E5F}" srcOrd="8" destOrd="0" presId="urn:microsoft.com/office/officeart/2009/3/layout/StepUpProcess"/>
    <dgm:cxn modelId="{33508081-8B59-4CFD-9E2F-E1D821F9F023}" type="presParOf" srcId="{F4178F1E-8AF3-487E-A354-88A9A87D2E5F}" destId="{8F0A5DC8-B988-466B-9E07-15AEB527B6C4}" srcOrd="0" destOrd="0" presId="urn:microsoft.com/office/officeart/2009/3/layout/StepUpProcess"/>
    <dgm:cxn modelId="{31FA4DBF-F7F9-42F1-8B6A-6850A96F4E81}" type="presParOf" srcId="{F4178F1E-8AF3-487E-A354-88A9A87D2E5F}" destId="{2975BFA7-1AB3-40B9-9B99-16554196C62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76394-8003-43A1-A47C-8A8A724991EC}">
      <dsp:nvSpPr>
        <dsp:cNvPr id="0" name=""/>
        <dsp:cNvSpPr/>
      </dsp:nvSpPr>
      <dsp:spPr>
        <a:xfrm rot="5400000">
          <a:off x="321997" y="1541235"/>
          <a:ext cx="956796" cy="15920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A968D-CFB0-4E52-BEA7-2CC9F1669661}">
      <dsp:nvSpPr>
        <dsp:cNvPr id="0" name=""/>
        <dsp:cNvSpPr/>
      </dsp:nvSpPr>
      <dsp:spPr>
        <a:xfrm>
          <a:off x="162284" y="2016926"/>
          <a:ext cx="1437345" cy="12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LM-Pyramide, </a:t>
          </a:r>
          <a:r>
            <a:rPr lang="de-CH" sz="1600" kern="1200" dirty="0" err="1"/>
            <a:t>max</a:t>
          </a:r>
          <a:r>
            <a:rPr lang="de-CH" sz="1600" kern="1200" dirty="0"/>
            <a:t> 3 mal Fleisch</a:t>
          </a:r>
        </a:p>
      </dsp:txBody>
      <dsp:txXfrm>
        <a:off x="162284" y="2016926"/>
        <a:ext cx="1437345" cy="1259917"/>
      </dsp:txXfrm>
    </dsp:sp>
    <dsp:sp modelId="{0CEBFD51-E969-4147-9133-39B9054DD852}">
      <dsp:nvSpPr>
        <dsp:cNvPr id="0" name=""/>
        <dsp:cNvSpPr/>
      </dsp:nvSpPr>
      <dsp:spPr>
        <a:xfrm>
          <a:off x="1328433" y="1424024"/>
          <a:ext cx="271197" cy="2711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B2155-8EE1-4385-8C71-70BA07FFB0A8}">
      <dsp:nvSpPr>
        <dsp:cNvPr id="0" name=""/>
        <dsp:cNvSpPr/>
      </dsp:nvSpPr>
      <dsp:spPr>
        <a:xfrm rot="5400000">
          <a:off x="2081589" y="1105822"/>
          <a:ext cx="956796" cy="15920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B901E-6F37-4034-A856-CE4982C26F5C}">
      <dsp:nvSpPr>
        <dsp:cNvPr id="0" name=""/>
        <dsp:cNvSpPr/>
      </dsp:nvSpPr>
      <dsp:spPr>
        <a:xfrm>
          <a:off x="1921876" y="1581514"/>
          <a:ext cx="1437345" cy="12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 err="1"/>
            <a:t>Foodwaste</a:t>
          </a:r>
          <a:r>
            <a:rPr lang="de-CH" sz="1600" kern="1200" dirty="0"/>
            <a:t> vermeiden</a:t>
          </a:r>
        </a:p>
      </dsp:txBody>
      <dsp:txXfrm>
        <a:off x="1921876" y="1581514"/>
        <a:ext cx="1437345" cy="1259917"/>
      </dsp:txXfrm>
    </dsp:sp>
    <dsp:sp modelId="{1B1B7AE9-9149-47EA-A00D-3B7A4F80E155}">
      <dsp:nvSpPr>
        <dsp:cNvPr id="0" name=""/>
        <dsp:cNvSpPr/>
      </dsp:nvSpPr>
      <dsp:spPr>
        <a:xfrm>
          <a:off x="3088024" y="988611"/>
          <a:ext cx="271197" cy="2711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F3562-34C8-4D09-8CDC-B31EC9455AED}">
      <dsp:nvSpPr>
        <dsp:cNvPr id="0" name=""/>
        <dsp:cNvSpPr/>
      </dsp:nvSpPr>
      <dsp:spPr>
        <a:xfrm rot="5400000">
          <a:off x="3841181" y="670410"/>
          <a:ext cx="956796" cy="15920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1DFE1-77D9-4233-AF7B-78AE3129ECCD}">
      <dsp:nvSpPr>
        <dsp:cNvPr id="0" name=""/>
        <dsp:cNvSpPr/>
      </dsp:nvSpPr>
      <dsp:spPr>
        <a:xfrm>
          <a:off x="3681468" y="1146101"/>
          <a:ext cx="1437345" cy="12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Kartoffeln, Gemüse und Früchte: regional und saisonal</a:t>
          </a:r>
        </a:p>
      </dsp:txBody>
      <dsp:txXfrm>
        <a:off x="3681468" y="1146101"/>
        <a:ext cx="1437345" cy="1259917"/>
      </dsp:txXfrm>
    </dsp:sp>
    <dsp:sp modelId="{AB5514D1-98B3-4A45-9823-895646C59386}">
      <dsp:nvSpPr>
        <dsp:cNvPr id="0" name=""/>
        <dsp:cNvSpPr/>
      </dsp:nvSpPr>
      <dsp:spPr>
        <a:xfrm>
          <a:off x="4847616" y="553198"/>
          <a:ext cx="271197" cy="2711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0B439-B076-4409-A32E-4251A037217B}">
      <dsp:nvSpPr>
        <dsp:cNvPr id="0" name=""/>
        <dsp:cNvSpPr/>
      </dsp:nvSpPr>
      <dsp:spPr>
        <a:xfrm rot="5400000">
          <a:off x="5600773" y="234997"/>
          <a:ext cx="956796" cy="15920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1A77D-950C-4078-83CD-CA5BC3C11BE9}">
      <dsp:nvSpPr>
        <dsp:cNvPr id="0" name=""/>
        <dsp:cNvSpPr/>
      </dsp:nvSpPr>
      <dsp:spPr>
        <a:xfrm>
          <a:off x="5441060" y="710688"/>
          <a:ext cx="1437345" cy="12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Tierische Produkte CH, davon 20% mit Tierwohl Label</a:t>
          </a:r>
        </a:p>
      </dsp:txBody>
      <dsp:txXfrm>
        <a:off x="5441060" y="710688"/>
        <a:ext cx="1437345" cy="1259917"/>
      </dsp:txXfrm>
    </dsp:sp>
    <dsp:sp modelId="{6BAB3D75-3CCD-4BF0-AFFD-E4D506C16F14}">
      <dsp:nvSpPr>
        <dsp:cNvPr id="0" name=""/>
        <dsp:cNvSpPr/>
      </dsp:nvSpPr>
      <dsp:spPr>
        <a:xfrm>
          <a:off x="6607208" y="117786"/>
          <a:ext cx="271197" cy="2711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A5DC8-B988-466B-9E07-15AEB527B6C4}">
      <dsp:nvSpPr>
        <dsp:cNvPr id="0" name=""/>
        <dsp:cNvSpPr/>
      </dsp:nvSpPr>
      <dsp:spPr>
        <a:xfrm rot="5400000">
          <a:off x="7360365" y="-200415"/>
          <a:ext cx="956796" cy="159208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5BFA7-1AB3-40B9-9B99-16554196C621}">
      <dsp:nvSpPr>
        <dsp:cNvPr id="0" name=""/>
        <dsp:cNvSpPr/>
      </dsp:nvSpPr>
      <dsp:spPr>
        <a:xfrm>
          <a:off x="7200652" y="275275"/>
          <a:ext cx="1437345" cy="1259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50% der Lebensmittel mit </a:t>
          </a:r>
          <a:r>
            <a:rPr lang="de-CH" sz="1600" kern="1200" dirty="0" err="1"/>
            <a:t>empfehlens</a:t>
          </a:r>
          <a:r>
            <a:rPr lang="de-CH" sz="1600" kern="1200" dirty="0"/>
            <a:t>-wertem Label </a:t>
          </a:r>
        </a:p>
      </dsp:txBody>
      <dsp:txXfrm>
        <a:off x="7200652" y="275275"/>
        <a:ext cx="1437345" cy="1259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286E1C1-4D7D-4BC0-ACFD-A154C64DA9D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07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3:00:39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24575,'2'6'0,"1"1"0,-1-1 0,1 1 0,0-1 0,1 0 0,0 0 0,0 0 0,7 8 0,6 4 0,21 18 0,-24-24 0,97 88 0,184 126 0,345 148-719,28-41 0,-373-193 719,193 94 0,-16 22 0,-90-22-342,-22 23 0,-184-113 298,167 124 319,-240-192 696,111 108 1,1 1-1024,187 109 52,-352-264-1365,-32-23-5461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30T13:00:43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5226 0 24575,'-3'1'0,"1"-1"0,0 0 0,-1 1 0,1-1 0,0 1 0,0 0 0,0-1 0,0 1 0,0 0 0,0 1 0,0-1 0,0 0 0,0 0 0,0 1 0,-2 2 0,-24 30 0,22-26 0,-27 37 0,-2-1 0,-3-3 0,0-1 0,-56 44 0,6-13 0,-166 120 0,-151 55 0,217-134 0,124-73 0,-229 144 0,-49 62 0,-24 13 0,-19-30 0,376-223 0,-161 91 0,-152 91 0,28-25 0,240-141 0,-56 14 0,57-19 0,-63 28 0,-82 29 0,129-50 0,49-14 0,0 0 0,1 1 0,0 1 0,-20 15 0,19-12 0,-1-1 0,-36 17 0,7-10 0,31-14 0,0 1 0,1 1 0,0 1 0,0 0 0,1 1 0,-27 21 0,12-5 0,-2-1 0,-47 26 0,43-28 0,-62 49 0,93-67 0,0 0 0,-1-1 0,1 1 0,-1-1 0,-9 3 0,8-4 0,0 1 0,1 1 0,-16 9 0,-15 14 0,24-18 0,-24 19 0,20-13 27,-2-1-1,0-1 0,-1-1 1,-24 11-1,15-8-775,-35 24 1,55-32-6078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C7F22E5-9C72-4E28-AF1E-900528FF39B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41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ge-ssn.ch/ich-und-du/essen-und-trinken/ausgewogen/foodprint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/>
              <a:t>Zusammenstellung </a:t>
            </a:r>
            <a:r>
              <a:rPr lang="de-CH" baseline="0" dirty="0"/>
              <a:t>Karin Nowack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670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Naturafarm</a:t>
            </a:r>
            <a:r>
              <a:rPr lang="de-CH" dirty="0"/>
              <a:t> Rindfleisch gehackt: 2.40/100 g; Schweiz ohne Label 2.25/100g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03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Anforderung 100% Schweiz bei tierischen Produkten</a:t>
            </a:r>
          </a:p>
          <a:p>
            <a:r>
              <a:rPr lang="de-CH" dirty="0" err="1"/>
              <a:t>Babybel</a:t>
            </a:r>
            <a:r>
              <a:rPr lang="de-CH" dirty="0"/>
              <a:t> wird von einem Französischen Käsehersteller produziert, Milch aus Frankreich, Fabrik in Slowakei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91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Wenn möglich heisst: 50%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93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Empfehlenswert gemäss labelinfo.ch (unabhängige Bewertung der Anforderung der Labels)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07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5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Die Erde, die Natur, die Gesellschaft so behandeln, dass nachkommende Generationen die gleichen Chancen haben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74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Verschiedene Umweltziele Landwirtschaft sind nicht erreicht: Biodiversitätsverlust, zu viel Nährstoffeintrag, zu viel Pestizide im Grundwasser, </a:t>
            </a:r>
          </a:p>
          <a:p>
            <a:r>
              <a:rPr lang="de-CH" dirty="0"/>
              <a:t>50% der Lebensmittel importiert </a:t>
            </a:r>
          </a:p>
          <a:p>
            <a:r>
              <a:rPr lang="de-CH" dirty="0"/>
              <a:t>Faire Preise: Grosse Diskussionen über Wertschöpfung und Wertschätzung, Detailhändler drücken Preise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6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</a:pP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Diese Punkte verringern die Umweltbelastung, in absteigende Reihenfolge, auf die gesamte Ernährung bezogen (Quelle: Niels</a:t>
            </a:r>
            <a:r>
              <a:rPr lang="de-CH" sz="120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Jungbluth, SGE-</a:t>
            </a:r>
            <a:r>
              <a:rPr lang="de-CH" sz="1200" baseline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Foodprints</a:t>
            </a:r>
            <a:r>
              <a:rPr lang="de-CH" sz="120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457200" lvl="1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None/>
            </a:pPr>
            <a:r>
              <a:rPr lang="de-CH" dirty="0" err="1">
                <a:hlinkClick r:id="rId3"/>
              </a:rPr>
              <a:t>FOODprints</a:t>
            </a:r>
            <a:r>
              <a:rPr lang="de-CH" dirty="0">
                <a:hlinkClick r:id="rId3"/>
              </a:rPr>
              <a:t>® - Tipps zum nachhaltigen Essen und Trinken (sge-ssn.ch)</a:t>
            </a:r>
            <a:endParaRPr lang="de-CH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endParaRPr lang="de-CH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Weniger Fleisch und tierische Produkte, dafür vegetarische und vegane Gerichte 2-3</a:t>
            </a:r>
            <a:r>
              <a:rPr lang="de-CH" sz="120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mal pro Woche Fleisch genügt; = 200 bis 360 g Fleisch pro Woche)</a:t>
            </a:r>
            <a:endParaRPr lang="de-CH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Bewusster Genuss, d.h. Alkohol, Kaffee, Schokolade einschränken (verursachen im Verhältnis zum geringen Nährwert</a:t>
            </a:r>
            <a:r>
              <a:rPr lang="de-CH" sz="12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sehr viel Umweltbelastung)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Nahrungsmittelabfälle vermeiden 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Produkte aus ökologischem Anbau ohne chem.</a:t>
            </a:r>
            <a:r>
              <a:rPr lang="de-CH" sz="12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CH" sz="1200" b="0" baseline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Synth</a:t>
            </a:r>
            <a:r>
              <a:rPr lang="de-CH" sz="1200" b="0" baseline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Pestizide und Dünger, Schonung Boden und Biodiversität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Nur so viel wie nötig essen, sich an Ernährungsempfehlungen halten, Reduktion von fett- und zuckerhaltiger Ernährung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Einkauf per Velo/zu Fuss/ und energiesparendes Kochen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Keine </a:t>
            </a:r>
            <a:r>
              <a:rPr lang="de-CH" sz="1200" b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Flugware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Hahnenwasser statt Mineralwasser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de-CH" sz="1200" b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Regional und saisonal einkaufen, Verzicht auf Produkte aus geheizten Gewächshäusern</a:t>
            </a:r>
            <a:endParaRPr lang="de-CH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Die </a:t>
            </a:r>
            <a:r>
              <a:rPr lang="de-CH" dirty="0" err="1"/>
              <a:t>Foodprints</a:t>
            </a:r>
            <a:r>
              <a:rPr lang="de-CH" dirty="0"/>
              <a:t> der SGE wurden in Zusammenarbeit von Ernährungs- und Umweltfachleuten erarbeitet</a:t>
            </a:r>
          </a:p>
          <a:p>
            <a:r>
              <a:rPr lang="de-CH" dirty="0"/>
              <a:t>Ernährung sowohl gesund wie auch ökologisch</a:t>
            </a:r>
          </a:p>
          <a:p>
            <a:r>
              <a:rPr lang="de-CH" dirty="0"/>
              <a:t>Pyramide plus Hinweise für ökologische Varianten der Lebensmittelstufe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9D10A-4F88-4AB7-93F3-55FFBD5B1EC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250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/>
              <a:t>Gesund ernähren: ausgewogen, alle Nährstoffe</a:t>
            </a:r>
          </a:p>
          <a:p>
            <a:r>
              <a:rPr lang="de-CH" sz="1200" dirty="0"/>
              <a:t>Emotion/Soziales: Freude und Genuss, häufig auch mit Gesellschaft und Kultur verbunden; Selber kochen; Kochkompetenzen</a:t>
            </a:r>
          </a:p>
          <a:p>
            <a:r>
              <a:rPr lang="de-CH" sz="1200" dirty="0"/>
              <a:t>Ökologie: möglichst wenig Ressourcenverbrauch und Umweltbelastung: Boden, Energie, Wasser, Rohstoffe, Biodiversität..</a:t>
            </a:r>
          </a:p>
          <a:p>
            <a:r>
              <a:rPr lang="de-CH" sz="1200" dirty="0"/>
              <a:t>Wirtschaft: das vorhandene Land standortgerecht und nachhaltig bewirtschaften. Alles in der Kette sollen faire Preise erhalten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944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Kriterium: Regional oder Schweizer Nahrungsmittel werden bevorzugt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52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Wirklich</a:t>
            </a:r>
            <a:r>
              <a:rPr lang="de-CH" baseline="0" dirty="0"/>
              <a:t> Saison = Freilandanbau und ungeheiztes Gewächshaus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20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Umweltbelastungspunkte für Tomatenanbau. Unterschiedliche Anbauformen: Bio, </a:t>
            </a:r>
            <a:r>
              <a:rPr lang="de-CH" err="1"/>
              <a:t>Ip</a:t>
            </a:r>
            <a:r>
              <a:rPr lang="de-CH"/>
              <a:t>, Konventionell, Freiland/Folientunnel, geheiztes Gewächshaus; früh heisst dass im Winter schon geheizt wird, damit Tomaten im März auf den Markt kommen können (Bio Suisse hat Einschränkungen beim Heizen im Winter: isolierte Gewächshäuser bis 10 Grad, schlecht isolierte nur 5 Grad heizen=frostfrei halten; bei 10 Grad wächst noch keine Tomate). Bewässerung in Almeria wird so hoch gewichtet, weil Wasser dort ein knappes Gut ist. Bio Suisse hat anforderungsreiche Wasserrichtlinien in trockenen Gebieten; es darf nur so viel Wasser gebraucht werden, wie sich wieder regeneriert; Tröpfchenbewässerung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9D10A-4F88-4AB7-93F3-55FFBD5B1EC8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749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 Verzicht auf Produkte aus dem fossil geheizten Gewächshaus reduziert die Umwelt- und Klimabelastung stark. Ob ein Lebensmittel im fossil geheizten Gewächshaus produziert wurde, sieht man auf der Verpackung nicht. Die Schweizer Gemüse- und Früchteproduzenten streben bis 2030 an, dass die Gewächshäuser zu 80% ohne fossile Brennstoffe beheizt werden.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F22E5-9C72-4E28-AF1E-900528FF39B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97BD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1071" y="0"/>
            <a:ext cx="9144000" cy="1059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CH">
              <a:latin typeface="Frutiger LT Std 57 Cn" charset="0"/>
              <a:ea typeface="ヒラギノ角ゴ Pro W3" charset="0"/>
            </a:endParaRPr>
          </a:p>
        </p:txBody>
      </p:sp>
      <p:pic>
        <p:nvPicPr>
          <p:cNvPr id="4" name="Picture 9" descr="0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1" y="365522"/>
            <a:ext cx="2327275" cy="4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laim_auf_hellgrün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709382"/>
            <a:ext cx="2443688" cy="4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38" y="375047"/>
            <a:ext cx="842802" cy="42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91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54ADE-0E6F-4D7F-9D7B-1E8DC99F3BA0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56B3E-2E95-443E-B3A3-8E36B4B77A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40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9" y="205979"/>
            <a:ext cx="2160587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6" y="205979"/>
            <a:ext cx="6329363" cy="438864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073A0-1138-484F-9D79-7E1710B2B4CB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5AA85-06F7-400F-B452-E9A65208A5A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18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11.11.2020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 Bio Suisse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5995-364F-4B20-B800-C0FFE25824AF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21492" y="1168003"/>
            <a:ext cx="3942161" cy="3348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CH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4680349" y="1168003"/>
            <a:ext cx="3942158" cy="3347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218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11.11.2020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 Bio Suisse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5995-364F-4B20-B800-C0FFE25824AF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21492" y="1168003"/>
            <a:ext cx="3942161" cy="33480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CH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4"/>
          </p:nvPr>
        </p:nvSpPr>
        <p:spPr>
          <a:xfrm>
            <a:off x="4680349" y="1168003"/>
            <a:ext cx="3942158" cy="3347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93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58E0A-F70B-41B1-B267-774ADD4288EE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49343-872B-44A2-98E9-5730DA4ECC1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20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2289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038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88E79-EB90-43F1-8815-2BCE19B26D25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D6C0D-A6C9-4147-8464-779C0D5C985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9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6" y="1200151"/>
            <a:ext cx="424497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24497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24D4B-ECD7-4B08-8660-FC1818708C5F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D7EF-FE65-4111-85B1-9B159667705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90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3D25C-2C86-41E9-B3DB-F13BDD4D9333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97784-0BEE-463B-856E-758F1A45AC5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29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32787-FDB4-42FF-80F3-BFD70BD7EBC5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C289A-F6A1-4AD1-BA08-A3A0E20704B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8FB0B-C19C-45B2-BF26-56716D0818CF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BF22C-B652-4C96-90F7-518C81016A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84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AF847-16A4-4241-A9A7-974BBE4715A3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BA654-2989-4FB3-AEF3-9671AF9EA4B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43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81FD2-79EE-46A6-BE82-FA90D734B6F6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21E8B-605E-490C-90E6-BF31D9CFFB4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5978"/>
            <a:ext cx="86423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00151"/>
            <a:ext cx="864235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04160"/>
            <a:ext cx="1441450" cy="4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74F37"/>
                </a:solidFill>
              </a:defRPr>
            </a:lvl1pPr>
          </a:lstStyle>
          <a:p>
            <a:fld id="{C1A2F837-9519-4BE9-90D0-BF0935DCF479}" type="datetime1">
              <a:rPr lang="de-DE"/>
              <a:pPr/>
              <a:t>03.09.2024</a:t>
            </a:fld>
            <a:endParaRPr lang="de-D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1" y="4704160"/>
            <a:ext cx="720725" cy="4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74F37"/>
                </a:solidFill>
              </a:defRPr>
            </a:lvl1pPr>
          </a:lstStyle>
          <a:p>
            <a:fld id="{FF0A19BA-3EF2-4856-872E-0FC5EACD32ED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" name="Picture 7" descr="03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4749623"/>
            <a:ext cx="2437338" cy="4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6" r:id="rId12"/>
    <p:sldLayoutId id="2147483717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74F37"/>
          </a:solidFill>
          <a:latin typeface="Frutiger LT Std 57 C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74F37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74F37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74F37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74F37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74F37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74F3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74F3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74F3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74F37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customXml" Target="../ink/ink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ebegg.ch/de/dokumente-hauswirtschaft.html?linkid=4" TargetMode="Externa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57239" y="2749647"/>
            <a:ext cx="7627937" cy="67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sz="4000" dirty="0">
                <a:solidFill>
                  <a:schemeClr val="bg1"/>
                </a:solidFill>
                <a:latin typeface="Frutiger LT Std 57 Cn" charset="0"/>
                <a:ea typeface="ヒラギノ角ゴ Pro W3" charset="0"/>
              </a:rPr>
              <a:t>Gesundes Essen – Gesunde Umwelt</a:t>
            </a:r>
          </a:p>
          <a:p>
            <a:pPr>
              <a:defRPr/>
            </a:pPr>
            <a:r>
              <a:rPr lang="de-CH" sz="2400" dirty="0">
                <a:solidFill>
                  <a:schemeClr val="bg1"/>
                </a:solidFill>
                <a:latin typeface="Frutiger LT Std 57 Cn" charset="0"/>
                <a:ea typeface="ヒラギノ角ゴ Pro W3" charset="0"/>
              </a:rPr>
              <a:t>Weiterbildung </a:t>
            </a:r>
            <a:r>
              <a:rPr lang="de-CH" sz="2400" dirty="0" err="1">
                <a:solidFill>
                  <a:schemeClr val="bg1"/>
                </a:solidFill>
                <a:latin typeface="Frutiger LT Std 57 Cn" charset="0"/>
                <a:ea typeface="ヒラギノ角ゴ Pro W3" charset="0"/>
              </a:rPr>
              <a:t>Fourchette</a:t>
            </a:r>
            <a:r>
              <a:rPr lang="de-CH" sz="2400" dirty="0">
                <a:solidFill>
                  <a:schemeClr val="bg1"/>
                </a:solidFill>
                <a:latin typeface="Frutiger LT Std 57 Cn" charset="0"/>
                <a:ea typeface="ヒラギノ角ゴ Pro W3" charset="0"/>
              </a:rPr>
              <a:t> Verte</a:t>
            </a:r>
          </a:p>
          <a:p>
            <a:pPr>
              <a:defRPr/>
            </a:pPr>
            <a:r>
              <a:rPr lang="de-CH" sz="2400" dirty="0">
                <a:solidFill>
                  <a:schemeClr val="bg1"/>
                </a:solidFill>
                <a:latin typeface="Frutiger LT Std 57 Cn" charset="0"/>
                <a:ea typeface="ヒラギノ角ゴ Pro W3" charset="0"/>
              </a:rPr>
              <a:t>3. September 2024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085"/>
            <a:ext cx="2303463" cy="129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00" y="1056085"/>
            <a:ext cx="2023362" cy="129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57239" y="3707210"/>
            <a:ext cx="762793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 sz="2800" dirty="0">
              <a:solidFill>
                <a:schemeClr val="bg1"/>
              </a:solidFill>
              <a:latin typeface="Frutiger LT Std 57 Cn" charset="0"/>
              <a:ea typeface="ヒラギノ角ゴ Pro W3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"/>
          <a:stretch/>
        </p:blipFill>
        <p:spPr>
          <a:xfrm>
            <a:off x="2303463" y="1044533"/>
            <a:ext cx="2381937" cy="131209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" b="-1757"/>
          <a:stretch/>
        </p:blipFill>
        <p:spPr>
          <a:xfrm>
            <a:off x="6675863" y="1073051"/>
            <a:ext cx="2468137" cy="12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1B4CF-0C9A-4390-AA67-30D34728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05978"/>
            <a:ext cx="8642350" cy="857250"/>
          </a:xfrm>
        </p:spPr>
        <p:txBody>
          <a:bodyPr/>
          <a:lstStyle/>
          <a:p>
            <a:r>
              <a:rPr lang="de-CH" dirty="0"/>
              <a:t>Beispiel </a:t>
            </a:r>
            <a:r>
              <a:rPr lang="de-CH" dirty="0" err="1"/>
              <a:t>Umweltbalastung</a:t>
            </a:r>
            <a:r>
              <a:rPr lang="de-CH" dirty="0"/>
              <a:t> Tomaten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A9A807-10F9-4A5C-9118-AD43E585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C5BD1A-7FE1-46F7-8097-92F36408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15995-364F-4B20-B800-C0FFE25824AF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9B72484-F8F4-44E6-A629-7B9B77B9D0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" y="1063228"/>
            <a:ext cx="5593557" cy="3723118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4146D0A-1E94-485F-BEA6-E315C5C97A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7917" y="939402"/>
            <a:ext cx="3056083" cy="3536157"/>
          </a:xfrm>
        </p:spPr>
        <p:txBody>
          <a:bodyPr/>
          <a:lstStyle/>
          <a:p>
            <a:pPr marL="0" indent="0">
              <a:buNone/>
            </a:pPr>
            <a:r>
              <a:rPr lang="de-CH" sz="1600" b="1" dirty="0"/>
              <a:t>Relevante Umweltbelastung</a:t>
            </a:r>
            <a:r>
              <a:rPr lang="de-CH" sz="1600" dirty="0"/>
              <a:t>:</a:t>
            </a:r>
          </a:p>
          <a:p>
            <a:r>
              <a:rPr lang="de-CH" sz="1600" dirty="0"/>
              <a:t>Geheiztes Gewächshaus</a:t>
            </a:r>
          </a:p>
          <a:p>
            <a:r>
              <a:rPr lang="de-CH" sz="1600" dirty="0"/>
              <a:t>Bewässerung in trockenen Gebieten</a:t>
            </a:r>
          </a:p>
          <a:p>
            <a:r>
              <a:rPr lang="de-CH" sz="1600" dirty="0"/>
              <a:t>Pestizid-Einsatz</a:t>
            </a:r>
          </a:p>
          <a:p>
            <a:r>
              <a:rPr lang="de-CH" sz="1600" dirty="0"/>
              <a:t>Einsatz chemisch-synthetischer Dünger</a:t>
            </a:r>
          </a:p>
          <a:p>
            <a:endParaRPr lang="de-CH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1600" dirty="0"/>
              <a:t>Bioanbau CH und ungeheizter Folientunnel/Freiland schneidet am besten ab</a:t>
            </a:r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5343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Gurke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1" y="937693"/>
            <a:ext cx="5771650" cy="339407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1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A155B-9EBB-7E23-1D60-453953AA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Eier, Milchprodukte, Fleisch 100% 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E96800-AA1B-8CE6-50B9-28024C59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11.11.2020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D25ADE-05D7-D256-D5C3-CCAF14A5F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15995-364F-4B20-B800-C0FFE25824AF}" type="slidenum">
              <a:rPr lang="de-CH" smtClean="0"/>
              <a:t>12</a:t>
            </a:fld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061147-2C46-E79F-8E9A-90D80112B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98" y="1414624"/>
            <a:ext cx="1666875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1671F55-CE3D-BA08-8C4D-7100F293578B}"/>
                  </a:ext>
                </a:extLst>
              </p14:cNvPr>
              <p14:cNvContentPartPr/>
              <p14:nvPr/>
            </p14:nvContentPartPr>
            <p14:xfrm>
              <a:off x="6702789" y="1232511"/>
              <a:ext cx="1921680" cy="1250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1671F55-CE3D-BA08-8C4D-7100F29357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6669" y="1226391"/>
                <a:ext cx="193392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5C7EF3A-5EDB-4586-CDDE-EAEE56AB3651}"/>
                  </a:ext>
                </a:extLst>
              </p14:cNvPr>
              <p14:cNvContentPartPr/>
              <p14:nvPr/>
            </p14:nvContentPartPr>
            <p14:xfrm>
              <a:off x="6707829" y="1208031"/>
              <a:ext cx="1881360" cy="11649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5C7EF3A-5EDB-4586-CDDE-EAEE56AB36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1709" y="1201911"/>
                <a:ext cx="1893600" cy="11772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feld 13">
            <a:extLst>
              <a:ext uri="{FF2B5EF4-FFF2-40B4-BE49-F238E27FC236}">
                <a16:creationId xmlns:a16="http://schemas.microsoft.com/office/drawing/2014/main" id="{7CEF9962-1F1E-D915-10A0-927DC6BEBC01}"/>
              </a:ext>
            </a:extLst>
          </p:cNvPr>
          <p:cNvSpPr txBox="1"/>
          <p:nvPr/>
        </p:nvSpPr>
        <p:spPr>
          <a:xfrm>
            <a:off x="6869220" y="2370438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Budget Import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9482C13-3E9D-0086-68F4-8BD491E3FBFA}"/>
              </a:ext>
            </a:extLst>
          </p:cNvPr>
          <p:cNvSpPr txBox="1"/>
          <p:nvPr/>
        </p:nvSpPr>
        <p:spPr>
          <a:xfrm>
            <a:off x="4825093" y="4620986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Mind. 20% Tierfreundliches Label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BA19CB7-B7F0-3370-9C6A-103D9EA375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30" y="1454056"/>
            <a:ext cx="1521293" cy="207290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D14349FD-1DBB-0DE6-18B5-744F3E1F51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11" y="2727604"/>
            <a:ext cx="1201666" cy="177175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B47AC97-5C23-A3C9-2484-CA1C4D0169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73" y="1414624"/>
            <a:ext cx="2079266" cy="897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96BD7F-C65D-4F70-9BE4-353A8D93ED17}"/>
              </a:ext>
            </a:extLst>
          </p:cNvPr>
          <p:cNvSpPr txBox="1"/>
          <p:nvPr/>
        </p:nvSpPr>
        <p:spPr>
          <a:xfrm>
            <a:off x="2297220" y="3624068"/>
            <a:ext cx="63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CH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B733E1-F69C-3DA6-A5E9-CA370E9BF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43" y="2827139"/>
            <a:ext cx="1274197" cy="1593857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DE074F02-F66B-9DAB-A99F-E3C9B9FC8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34" y="1446697"/>
            <a:ext cx="1308431" cy="2072908"/>
          </a:xfrm>
        </p:spPr>
      </p:pic>
    </p:spTree>
    <p:extLst>
      <p:ext uri="{BB962C8B-B14F-4D97-AF65-F5344CB8AC3E}">
        <p14:creationId xmlns:p14="http://schemas.microsoft.com/office/powerpoint/2010/main" val="45962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42581-D1B2-1E02-ADBC-6CB88D8F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Beispiele Milchprodukte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4FDB5EB-F159-0FDB-4909-5B76950FD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543" y="1091803"/>
            <a:ext cx="861957" cy="1144191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1CBF74-0322-2C97-A920-142E067D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F14C39-FF82-A84A-6974-7FE66A6EF3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D695E2-F868-A165-D023-324C33DDF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" y="1143000"/>
            <a:ext cx="937419" cy="1244362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6BCC8C8-7559-6284-9E0F-4261ADB72D6E}"/>
              </a:ext>
            </a:extLst>
          </p:cNvPr>
          <p:cNvCxnSpPr>
            <a:cxnSpLocks/>
          </p:cNvCxnSpPr>
          <p:nvPr/>
        </p:nvCxnSpPr>
        <p:spPr>
          <a:xfrm>
            <a:off x="2759924" y="1089185"/>
            <a:ext cx="861957" cy="11644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4ACD575-07D0-AF5B-582F-E75CDCC9080E}"/>
              </a:ext>
            </a:extLst>
          </p:cNvPr>
          <p:cNvCxnSpPr>
            <a:cxnSpLocks/>
          </p:cNvCxnSpPr>
          <p:nvPr/>
        </p:nvCxnSpPr>
        <p:spPr>
          <a:xfrm flipH="1">
            <a:off x="2811518" y="1063228"/>
            <a:ext cx="861957" cy="1144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416AF07-05EB-935C-C168-23B12024147A}"/>
              </a:ext>
            </a:extLst>
          </p:cNvPr>
          <p:cNvSpPr txBox="1"/>
          <p:nvPr/>
        </p:nvSpPr>
        <p:spPr>
          <a:xfrm>
            <a:off x="4525206" y="1422558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Schweizer Sbrinz statt Ital. Parmesan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2C58188-6EEC-A014-FBB1-353801803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36" y="2589425"/>
            <a:ext cx="1381170" cy="10417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10CBCA9-0CDA-4408-5EAC-ACBBE045F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2756139"/>
            <a:ext cx="1441450" cy="708370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D10C16-4C2C-462D-899F-15B243465E50}"/>
              </a:ext>
            </a:extLst>
          </p:cNvPr>
          <p:cNvCxnSpPr>
            <a:cxnSpLocks/>
          </p:cNvCxnSpPr>
          <p:nvPr/>
        </p:nvCxnSpPr>
        <p:spPr>
          <a:xfrm>
            <a:off x="2752673" y="2516797"/>
            <a:ext cx="885825" cy="116443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937DA82-68DD-B355-7678-C11566F36D86}"/>
              </a:ext>
            </a:extLst>
          </p:cNvPr>
          <p:cNvCxnSpPr>
            <a:cxnSpLocks/>
          </p:cNvCxnSpPr>
          <p:nvPr/>
        </p:nvCxnSpPr>
        <p:spPr>
          <a:xfrm flipH="1">
            <a:off x="2802679" y="2589425"/>
            <a:ext cx="835819" cy="10417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5B56EFE-2476-4D34-948A-A923EDE765BB}"/>
              </a:ext>
            </a:extLst>
          </p:cNvPr>
          <p:cNvSpPr txBox="1"/>
          <p:nvPr/>
        </p:nvSpPr>
        <p:spPr>
          <a:xfrm>
            <a:off x="4405860" y="2705280"/>
            <a:ext cx="410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Schweizer Streichkäse statt Philadelphia (D) oder Kiri (F) oder la </a:t>
            </a:r>
            <a:r>
              <a:rPr lang="de-CH" dirty="0" err="1"/>
              <a:t>Vache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rit</a:t>
            </a:r>
            <a:r>
              <a:rPr lang="de-CH" dirty="0"/>
              <a:t> (F)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0B4CDE4-77E0-239F-1A21-B180DCC8F828}"/>
              </a:ext>
            </a:extLst>
          </p:cNvPr>
          <p:cNvSpPr txBox="1"/>
          <p:nvPr/>
        </p:nvSpPr>
        <p:spPr>
          <a:xfrm>
            <a:off x="4452683" y="3993356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Luzerner Rahmkäse </a:t>
            </a:r>
            <a:r>
              <a:rPr lang="de-CH" dirty="0" err="1"/>
              <a:t>Stückli</a:t>
            </a:r>
            <a:r>
              <a:rPr lang="de-CH" dirty="0"/>
              <a:t> statt </a:t>
            </a:r>
            <a:r>
              <a:rPr lang="de-CH" dirty="0" err="1"/>
              <a:t>Babybel</a:t>
            </a:r>
            <a:r>
              <a:rPr lang="de-CH" dirty="0"/>
              <a:t> (F)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88AC8E61-9AF7-0383-08D2-CE93A2903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5" y="3656410"/>
            <a:ext cx="1666875" cy="104775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D53589C-0165-3F54-01F3-4A66949B3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8" y="3780235"/>
            <a:ext cx="1666875" cy="923925"/>
          </a:xfrm>
          <a:prstGeom prst="rect">
            <a:avLst/>
          </a:prstGeom>
        </p:spPr>
      </p:pic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2474C23-DDCA-C6A6-4B49-6AD0BB73182B}"/>
              </a:ext>
            </a:extLst>
          </p:cNvPr>
          <p:cNvCxnSpPr>
            <a:cxnSpLocks/>
          </p:cNvCxnSpPr>
          <p:nvPr/>
        </p:nvCxnSpPr>
        <p:spPr>
          <a:xfrm flipH="1">
            <a:off x="2936081" y="3944409"/>
            <a:ext cx="702417" cy="7597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5B508818-0A07-EAB4-58A2-6930139C6EBD}"/>
              </a:ext>
            </a:extLst>
          </p:cNvPr>
          <p:cNvCxnSpPr>
            <a:cxnSpLocks/>
          </p:cNvCxnSpPr>
          <p:nvPr/>
        </p:nvCxnSpPr>
        <p:spPr>
          <a:xfrm>
            <a:off x="2936081" y="3962031"/>
            <a:ext cx="752419" cy="7421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87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07258-86FE-F15F-26A6-62C50E01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Kriterium: Ökologische Produktion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655A0-5F98-E21F-8BA3-F77B4B116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Schweizer Nahrungsmittel und wenn möglich aus einer Produktion mit erhöhten ökologischen Auflagen /empfehlenswertes Label. </a:t>
            </a:r>
          </a:p>
          <a:p>
            <a:r>
              <a:rPr lang="de-CH" dirty="0"/>
              <a:t>Mehrheit (mind. 50%) Importprodukte mit Bio-/Fairtrade oder </a:t>
            </a:r>
            <a:r>
              <a:rPr lang="de-CH" dirty="0" err="1"/>
              <a:t>Fairfisch</a:t>
            </a:r>
            <a:r>
              <a:rPr lang="de-CH" dirty="0"/>
              <a:t>-Label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0571D0-2D2D-DCD1-BF97-ECBC873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AACF2B-E1A3-40FD-3A4B-668628082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74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5EE9B-D957-78AA-082E-C693C4DA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05978"/>
            <a:ext cx="8642350" cy="857250"/>
          </a:xfrm>
        </p:spPr>
        <p:txBody>
          <a:bodyPr wrap="square" anchor="ctr">
            <a:normAutofit/>
          </a:bodyPr>
          <a:lstStyle/>
          <a:p>
            <a:r>
              <a:rPr lang="de-CH" dirty="0"/>
              <a:t>Label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2396E1-B93C-5657-D459-448A4212B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6" y="1200151"/>
            <a:ext cx="5602967" cy="3394472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Label bezeichnen eine Produktion, die über den gesetzlichen Standard hinaus geht</a:t>
            </a:r>
          </a:p>
          <a:p>
            <a:r>
              <a:rPr lang="de-CH" dirty="0"/>
              <a:t>Öffentliche Richtlinien</a:t>
            </a:r>
          </a:p>
          <a:p>
            <a:r>
              <a:rPr lang="de-CH" dirty="0"/>
              <a:t>Unabhängige jährliche Kontrolle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ACBF8-AF1F-598C-4A34-EDC1F4436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081" y="1200151"/>
            <a:ext cx="2114550" cy="1767054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0B41E3-BA2C-0A52-A570-E16F5940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4704160"/>
            <a:ext cx="1441450" cy="44529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EF58E0A-F70B-41B1-B267-774ADD4288EE}" type="datetime1">
              <a:rPr lang="de-DE" smtClean="0"/>
              <a:pPr>
                <a:spcAft>
                  <a:spcPts val="600"/>
                </a:spcAft>
              </a:pPr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9DB725-4BB7-AC24-AD8A-6C8D9A8EB7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2451" y="4704160"/>
            <a:ext cx="720725" cy="44529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B349343-872B-44A2-98E9-5730DA4ECC11}" type="slidenum">
              <a:rPr lang="de-DE" smtClean="0"/>
              <a:pPr>
                <a:spcAft>
                  <a:spcPts val="600"/>
                </a:spcAft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8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EC090-4D93-4ECA-55CE-9D3DB795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05978"/>
            <a:ext cx="8642350" cy="857250"/>
          </a:xfrm>
        </p:spPr>
        <p:txBody>
          <a:bodyPr wrap="square" anchor="ctr">
            <a:normAutofit/>
          </a:bodyPr>
          <a:lstStyle/>
          <a:p>
            <a:r>
              <a:rPr lang="de-CH" dirty="0"/>
              <a:t>Bio-, Umwelt- und Sozial- Label: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42F13A-A38C-1237-9149-1773C6F0C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1329871"/>
            <a:ext cx="4331357" cy="1949110"/>
          </a:xfrm>
          <a:prstGeom prst="rect">
            <a:avLst/>
          </a:prstGeom>
          <a:noFill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5A4D6-5D71-E04F-667B-FEAB96F78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244975" cy="3394472"/>
          </a:xfrm>
        </p:spPr>
        <p:txBody>
          <a:bodyPr wrap="square" anchor="t">
            <a:normAutofit/>
          </a:bodyPr>
          <a:lstStyle/>
          <a:p>
            <a:r>
              <a:rPr lang="de-CH" dirty="0"/>
              <a:t>Informationen und unabhängige Bewertung: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Ökologie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Sozialstandards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Tierwohl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Glaubwürdigkeit/Transparenz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A0E4B3-4C76-7FCD-EBE9-65693C2A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4704160"/>
            <a:ext cx="1441450" cy="44529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EF58E0A-F70B-41B1-B267-774ADD4288EE}" type="datetime1">
              <a:rPr lang="de-DE" smtClean="0"/>
              <a:pPr>
                <a:spcAft>
                  <a:spcPts val="600"/>
                </a:spcAft>
              </a:pPr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1A4F1E-2E50-B8D3-1D65-BB8E4E397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2451" y="4704160"/>
            <a:ext cx="720725" cy="44529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B349343-872B-44A2-98E9-5730DA4ECC11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FF42D2-AA25-F84E-9F04-B6FA9B462FE4}"/>
              </a:ext>
            </a:extLst>
          </p:cNvPr>
          <p:cNvSpPr txBox="1"/>
          <p:nvPr/>
        </p:nvSpPr>
        <p:spPr>
          <a:xfrm>
            <a:off x="457200" y="3545624"/>
            <a:ext cx="285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Labelinfo.ch</a:t>
            </a:r>
          </a:p>
          <a:p>
            <a:r>
              <a:rPr lang="de-CH" sz="2400" dirty="0"/>
              <a:t>Clever-konsumieren.ch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12161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A5949-382A-6282-1DEA-959AEA8A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Label für ökologische Landwirtschaft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B668E5-D49C-D10F-AD75-B62D6D78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4E1161-5B0A-9D04-3A9E-EFF045D7A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10" name="Picture 2" descr="Label MIGROS BIO MIT SCHWEIZERKREUZ D – Essen mit Herz">
            <a:extLst>
              <a:ext uri="{FF2B5EF4-FFF2-40B4-BE49-F238E27FC236}">
                <a16:creationId xmlns:a16="http://schemas.microsoft.com/office/drawing/2014/main" id="{54C8E5C1-1B25-996C-A695-C20E62BD0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4674" y="1604508"/>
            <a:ext cx="914555" cy="102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7" descr="Logo&#10;&#10;Description automatically generated">
            <a:extLst>
              <a:ext uri="{FF2B5EF4-FFF2-40B4-BE49-F238E27FC236}">
                <a16:creationId xmlns:a16="http://schemas.microsoft.com/office/drawing/2014/main" id="{1DD4D5D0-B3B5-B7DB-4A80-94EDDE4937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55" y="3723551"/>
            <a:ext cx="830792" cy="83079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31F1ED5-196F-84C0-5512-FFDEB524C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27" y="2618679"/>
            <a:ext cx="1191678" cy="119167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ED5BEAA0-0152-1E02-A622-36C98E1C88AD}"/>
              </a:ext>
            </a:extLst>
          </p:cNvPr>
          <p:cNvSpPr txBox="1"/>
          <p:nvPr/>
        </p:nvSpPr>
        <p:spPr>
          <a:xfrm>
            <a:off x="8535183" y="340654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Lidl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31FEB10-D076-6AC5-6342-85687DD8C0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29" y="1514766"/>
            <a:ext cx="1367795" cy="112223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7921A38-7B3E-AA5C-E5D3-4BEE6A3F1076}"/>
              </a:ext>
            </a:extLst>
          </p:cNvPr>
          <p:cNvSpPr txBox="1"/>
          <p:nvPr/>
        </p:nvSpPr>
        <p:spPr>
          <a:xfrm>
            <a:off x="8307977" y="226766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Aldi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A636B7E-6E5B-ECBA-E2AC-0575593DF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34" y="2851457"/>
            <a:ext cx="783494" cy="78349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4E3BA80-F302-6410-55AD-B649DEE99E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517" y="3792131"/>
            <a:ext cx="1181100" cy="8429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EFE1193-7343-74DA-85DC-5D66324191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43" y="3847255"/>
            <a:ext cx="915593" cy="682104"/>
          </a:xfrm>
          <a:prstGeom prst="rect">
            <a:avLst/>
          </a:prstGeom>
        </p:spPr>
      </p:pic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15BBB01-6308-8C39-1AF8-A4486F12B960}"/>
              </a:ext>
            </a:extLst>
          </p:cNvPr>
          <p:cNvCxnSpPr/>
          <p:nvPr/>
        </p:nvCxnSpPr>
        <p:spPr>
          <a:xfrm>
            <a:off x="414338" y="3634951"/>
            <a:ext cx="794385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622F4FFC-D270-C26C-36EA-9D4B3CE60E6B}"/>
              </a:ext>
            </a:extLst>
          </p:cNvPr>
          <p:cNvSpPr txBox="1"/>
          <p:nvPr/>
        </p:nvSpPr>
        <p:spPr>
          <a:xfrm>
            <a:off x="362595" y="3037217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Bio-Verordnung plus weitere Anf.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C90B516-719A-8FBE-6AB4-79A81C2F4562}"/>
              </a:ext>
            </a:extLst>
          </p:cNvPr>
          <p:cNvSpPr txBox="1"/>
          <p:nvPr/>
        </p:nvSpPr>
        <p:spPr>
          <a:xfrm>
            <a:off x="507206" y="390763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IP Suisse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264AB1D4-0FB7-C130-D2F3-30B6B4161B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5" y="1302377"/>
            <a:ext cx="1237595" cy="1024217"/>
          </a:xfrm>
          <a:prstGeom prst="rect">
            <a:avLst/>
          </a:prstGeom>
        </p:spPr>
      </p:pic>
      <p:pic>
        <p:nvPicPr>
          <p:cNvPr id="34" name="Inhaltsplatzhalter 5">
            <a:extLst>
              <a:ext uri="{FF2B5EF4-FFF2-40B4-BE49-F238E27FC236}">
                <a16:creationId xmlns:a16="http://schemas.microsoft.com/office/drawing/2014/main" id="{2AD33DF0-4DF5-D712-DF5F-E9C5027FE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48" y="977036"/>
            <a:ext cx="1540995" cy="713665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B3A739C-FA65-9E34-046B-274EED4537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41" y="1773851"/>
            <a:ext cx="1734710" cy="77794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7C9350E-4E2C-39A5-97FE-527DA14EBF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11" y="2936662"/>
            <a:ext cx="1428750" cy="4857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1784CE3-50DF-69E2-6946-0F27BC67063C}"/>
              </a:ext>
            </a:extLst>
          </p:cNvPr>
          <p:cNvSpPr txBox="1"/>
          <p:nvPr/>
        </p:nvSpPr>
        <p:spPr>
          <a:xfrm>
            <a:off x="5259161" y="45681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Lidl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851CF5-2DF0-02D5-A952-24E694D4348B}"/>
              </a:ext>
            </a:extLst>
          </p:cNvPr>
          <p:cNvSpPr txBox="1"/>
          <p:nvPr/>
        </p:nvSpPr>
        <p:spPr>
          <a:xfrm>
            <a:off x="3807119" y="436201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Aldi</a:t>
            </a:r>
          </a:p>
        </p:txBody>
      </p:sp>
    </p:spTree>
    <p:extLst>
      <p:ext uri="{BB962C8B-B14F-4D97-AF65-F5344CB8AC3E}">
        <p14:creationId xmlns:p14="http://schemas.microsoft.com/office/powerpoint/2010/main" val="230832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056A1-5BA3-CED6-F308-7A12F90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Tierwohl-Label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2E13172-51C8-3E27-F3DB-4605B07C1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3" y="1063228"/>
            <a:ext cx="1235733" cy="1020536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7B669E-3542-BA92-858E-009403C1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196D0D-A946-229D-990D-3E9A3FB59C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18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F99A2B-4064-8D23-345A-678894AFD4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07" y="945942"/>
            <a:ext cx="2220686" cy="9958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29FDDD2-D319-3361-963C-FFA5C0CC3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1419"/>
            <a:ext cx="2032907" cy="6556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AB3BB1-6E0E-2B0F-6A53-7DC0503BEC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589152"/>
            <a:ext cx="2134507" cy="5862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B5A0F2-BF18-C54F-051A-D99340C1F0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32863"/>
            <a:ext cx="1553936" cy="89787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50AE6F-7111-598D-4BA7-0C179B4CC5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93" y="2483237"/>
            <a:ext cx="1738993" cy="6921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4F7E13-0A7A-8D18-B4C6-DFB064D44A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93" y="2309445"/>
            <a:ext cx="1049565" cy="104956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B3F9E56-B08C-1F33-8EB5-17479E576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3590832"/>
            <a:ext cx="2547257" cy="61686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9C2AC40-931C-EE87-21E7-A4AEDDD936CF}"/>
              </a:ext>
            </a:extLst>
          </p:cNvPr>
          <p:cNvSpPr txBox="1"/>
          <p:nvPr/>
        </p:nvSpPr>
        <p:spPr>
          <a:xfrm>
            <a:off x="6989824" y="131700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(plus alle </a:t>
            </a:r>
            <a:r>
              <a:rPr lang="de-CH" dirty="0" err="1"/>
              <a:t>Biolabel</a:t>
            </a:r>
            <a:r>
              <a:rPr lang="de-CH" dirty="0"/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231CB2-0A00-F008-F7E9-2903A656D8EC}"/>
              </a:ext>
            </a:extLst>
          </p:cNvPr>
          <p:cNvSpPr txBox="1"/>
          <p:nvPr/>
        </p:nvSpPr>
        <p:spPr>
          <a:xfrm>
            <a:off x="5413207" y="317434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Volg, Prima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D8831F-F189-BC3A-ABA5-1BD26CB613C6}"/>
              </a:ext>
            </a:extLst>
          </p:cNvPr>
          <p:cNvSpPr txBox="1"/>
          <p:nvPr/>
        </p:nvSpPr>
        <p:spPr>
          <a:xfrm>
            <a:off x="881459" y="420769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Coop</a:t>
            </a:r>
          </a:p>
        </p:txBody>
      </p:sp>
    </p:spTree>
    <p:extLst>
      <p:ext uri="{BB962C8B-B14F-4D97-AF65-F5344CB8AC3E}">
        <p14:creationId xmlns:p14="http://schemas.microsoft.com/office/powerpoint/2010/main" val="21800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A38BF-FB4F-7722-4E72-2FE4ECDC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Fair/Soziallabel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7DBD287-E13E-1097-3BDC-2037C33E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6" y="1412939"/>
            <a:ext cx="1704721" cy="78949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D42FE5-6AAA-860F-C01B-3FDBE507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F7607A-A364-3626-60D1-642978054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EA0E32-25F6-4A81-0FE0-3A1D39495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74" y="1240894"/>
            <a:ext cx="1237595" cy="10242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2DC4BE-FBDE-D80B-AC90-1B6A60B0B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37" y="1087614"/>
            <a:ext cx="1330779" cy="13307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1FAA73-DE2E-22A6-02D8-1C1869FCF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62" y="1195970"/>
            <a:ext cx="863723" cy="122342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6D18E3D-2473-3B0A-F9DE-A31CFC339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4" y="3276579"/>
            <a:ext cx="1459091" cy="7111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6DB8F9B-1A08-71CE-0AF5-8AB32FBA59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961" y="3099360"/>
            <a:ext cx="908941" cy="106559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DE9D26B-DA59-677F-0E5D-2EBEC771FE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73" y="2724103"/>
            <a:ext cx="3122243" cy="17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7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16668-631F-F4B9-B0CC-06EBF39E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Nachhaltigkeit</a:t>
            </a:r>
          </a:p>
        </p:txBody>
      </p:sp>
      <p:pic>
        <p:nvPicPr>
          <p:cNvPr id="7" name="Inhaltsplatzhalter 6" descr="Ein Bild, das draußen, Baum, Blume, Gras enthält.&#10;&#10;Automatisch generierte Beschreibung">
            <a:extLst>
              <a:ext uri="{FF2B5EF4-FFF2-40B4-BE49-F238E27FC236}">
                <a16:creationId xmlns:a16="http://schemas.microsoft.com/office/drawing/2014/main" id="{30FAF68B-9432-1AD8-B2C9-8A85CB0D5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3982" y="2611087"/>
            <a:ext cx="2172603" cy="200518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3BA5F5-34EE-9CD6-D102-DF440DEE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379685-15AC-CA86-BCC8-A7EA2A892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 descr="Pflug">
            <a:extLst>
              <a:ext uri="{FF2B5EF4-FFF2-40B4-BE49-F238E27FC236}">
                <a16:creationId xmlns:a16="http://schemas.microsoft.com/office/drawing/2014/main" id="{BA2C9AA3-946B-6222-A805-746DDD82E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01" y="100726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 Dimensionen des Fairen Handels | Fair Trade Town">
            <a:extLst>
              <a:ext uri="{FF2B5EF4-FFF2-40B4-BE49-F238E27FC236}">
                <a16:creationId xmlns:a16="http://schemas.microsoft.com/office/drawing/2014/main" id="{312E390E-0128-28D1-1FEB-4C2066C5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77" y="1063228"/>
            <a:ext cx="2857500" cy="18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5544BC-F7FB-FB1C-9A53-B055B3B09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20" y="3078956"/>
            <a:ext cx="2914650" cy="14573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42BCFBF-462D-2B5A-6913-DB0210C7C0B7}"/>
              </a:ext>
            </a:extLst>
          </p:cNvPr>
          <p:cNvSpPr txBox="1"/>
          <p:nvPr/>
        </p:nvSpPr>
        <p:spPr>
          <a:xfrm>
            <a:off x="2499685" y="3400226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Ökologie, Ressourcenschutz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Soziale Gerechtigkeit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Wirtschaftliche Nachhaltigkeit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3C7BBC8-1FD3-954A-ABDA-74D3D8F197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18" y="986159"/>
            <a:ext cx="2013357" cy="14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2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EE4F1-4716-6B18-F4ED-C014284C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Gesundes Essen – gesunde Umwelt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D5BB0C0D-5F4B-DC26-DB26-61C26FCC40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81343"/>
              </p:ext>
            </p:extLst>
          </p:nvPr>
        </p:nvGraphicFramePr>
        <p:xfrm>
          <a:off x="250825" y="1200150"/>
          <a:ext cx="864235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BE89CC-3A9A-C0F2-3ABC-08D71E2A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6458B5-84CE-4D41-BB51-3D8047BB6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40ED80-F56B-DF08-F052-6C83E3EBCE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8" y="3049347"/>
            <a:ext cx="1690687" cy="15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1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AC295-47F5-C6D6-73B1-E60D099D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818C2-F9DD-CAEB-7413-BD6731C9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Fragen zu Umsetzung: folgender Vortrag und Workshop Meret Bühler , Beatrice und Susanne</a:t>
            </a:r>
          </a:p>
          <a:p>
            <a:pPr marL="0" indent="0">
              <a:buNone/>
            </a:pPr>
            <a:r>
              <a:rPr lang="de-CH" dirty="0"/>
              <a:t>Fragen zu Labels: </a:t>
            </a:r>
            <a:r>
              <a:rPr lang="de-CH" dirty="0" err="1"/>
              <a:t>Labelworkshop</a:t>
            </a: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7EA7DD-5AE4-C046-93FD-C7CD1B38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D83BDD-B074-95C1-CE6A-4247802B9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49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Vielen Dank für die Aufmerksamkeit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F787-732C-4049-AA45-D9DB206D9E95}" type="datetime1">
              <a:rPr lang="de-DE" altLang="de-DE" smtClean="0"/>
              <a:pPr/>
              <a:t>03.09.2024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75DE8-64A5-44E1-BEFF-6D5CF49CA69D}" type="slidenum">
              <a:rPr lang="de-DE" altLang="de-DE" smtClean="0"/>
              <a:pPr/>
              <a:t>22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382752" y="3356207"/>
            <a:ext cx="3084023" cy="123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Karin Nowack</a:t>
            </a:r>
          </a:p>
          <a:p>
            <a:r>
              <a:rPr lang="de-CH" dirty="0"/>
              <a:t>Fachspezialistin Ernährung</a:t>
            </a:r>
          </a:p>
          <a:p>
            <a:r>
              <a:rPr lang="de-CH" dirty="0" err="1"/>
              <a:t>Liebegg</a:t>
            </a:r>
            <a:endParaRPr lang="de-CH" dirty="0"/>
          </a:p>
          <a:p>
            <a:r>
              <a:rPr lang="de-CH" dirty="0"/>
              <a:t>Karin.nowack@ag.ch</a:t>
            </a:r>
          </a:p>
        </p:txBody>
      </p:sp>
      <p:pic>
        <p:nvPicPr>
          <p:cNvPr id="7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8002" y="1213538"/>
            <a:ext cx="2707996" cy="2028127"/>
          </a:xfrm>
        </p:spPr>
      </p:pic>
      <p:pic>
        <p:nvPicPr>
          <p:cNvPr id="9" name="Picture 5" descr="U:\Fotos_Liebegg\01_Berufsbildung\1.8_Fachfrau Hauswirtschaft\Ernährung und Verpflegung 13_15\DSC05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42" y="1213538"/>
            <a:ext cx="2704168" cy="20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W Bünzen 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2" y="1210285"/>
            <a:ext cx="2708506" cy="203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811941" y="3704636"/>
            <a:ext cx="387600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050" dirty="0">
                <a:hlinkClick r:id="rId5"/>
              </a:rPr>
              <a:t>https://www.liebegg.ch/de/dokumente-hauswirtschaft.html?linkid=4</a:t>
            </a:r>
            <a:endParaRPr lang="de-CH" sz="1050" dirty="0"/>
          </a:p>
          <a:p>
            <a:endParaRPr lang="de-CH" sz="1050" dirty="0"/>
          </a:p>
          <a:p>
            <a:r>
              <a:rPr lang="de-CH" sz="1050" dirty="0" err="1"/>
              <a:t>Liebegg</a:t>
            </a:r>
            <a:r>
              <a:rPr lang="de-CH" sz="1050" dirty="0"/>
              <a:t>- Fachwissen – Dokumente - Hauswirtschaft</a:t>
            </a:r>
          </a:p>
        </p:txBody>
      </p:sp>
    </p:spTree>
    <p:extLst>
      <p:ext uri="{BB962C8B-B14F-4D97-AF65-F5344CB8AC3E}">
        <p14:creationId xmlns:p14="http://schemas.microsoft.com/office/powerpoint/2010/main" val="317068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C94F2-05F0-9AC2-0A57-08D31F33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ideale Lebensmitteleinkauf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ED6130-5BD3-C33A-E0E0-0AC5BC75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E97838-5C5B-373E-0FF9-6D14874B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 descr="agroecologie-environnement">
            <a:extLst>
              <a:ext uri="{FF2B5EF4-FFF2-40B4-BE49-F238E27FC236}">
                <a16:creationId xmlns:a16="http://schemas.microsoft.com/office/drawing/2014/main" id="{040C27D9-B3A4-7C26-81AB-3F161D4EFA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5" y="1063228"/>
            <a:ext cx="2918397" cy="18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878040F-380A-9817-C0FE-995DCFE2DE45}"/>
              </a:ext>
            </a:extLst>
          </p:cNvPr>
          <p:cNvSpPr txBox="1"/>
          <p:nvPr/>
        </p:nvSpPr>
        <p:spPr>
          <a:xfrm>
            <a:off x="301351" y="3098802"/>
            <a:ext cx="2959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Produkte aus nachhaltiger Landwirtschaft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EB3DAA-28CD-35B0-7130-B5D094A9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42" y="1063228"/>
            <a:ext cx="2680949" cy="183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7682C7A-34A2-8050-4500-225092CB45BB}"/>
              </a:ext>
            </a:extLst>
          </p:cNvPr>
          <p:cNvSpPr txBox="1"/>
          <p:nvPr/>
        </p:nvSpPr>
        <p:spPr>
          <a:xfrm>
            <a:off x="3515189" y="3139108"/>
            <a:ext cx="259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Regional und Saisonal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3B467E-CFFC-5C73-9212-078A24B14A12}"/>
              </a:ext>
            </a:extLst>
          </p:cNvPr>
          <p:cNvSpPr txBox="1"/>
          <p:nvPr/>
        </p:nvSpPr>
        <p:spPr>
          <a:xfrm>
            <a:off x="6383741" y="3139108"/>
            <a:ext cx="250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Produkte aus artgerechter  Tierhaltung</a:t>
            </a:r>
          </a:p>
        </p:txBody>
      </p:sp>
      <p:sp>
        <p:nvSpPr>
          <p:cNvPr id="12" name="AutoShape 6" descr="Economie agricole: Les paysans veulent ranimer la flamme de la vente à la  ferme | Tribune de Genève">
            <a:extLst>
              <a:ext uri="{FF2B5EF4-FFF2-40B4-BE49-F238E27FC236}">
                <a16:creationId xmlns:a16="http://schemas.microsoft.com/office/drawing/2014/main" id="{B9C209A0-45C5-B360-2773-D3B468EC8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0F5EAA-C0F7-FDCD-9417-67507BAAB030}"/>
              </a:ext>
            </a:extLst>
          </p:cNvPr>
          <p:cNvSpPr txBox="1"/>
          <p:nvPr/>
        </p:nvSpPr>
        <p:spPr>
          <a:xfrm>
            <a:off x="3260454" y="4085330"/>
            <a:ext cx="294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Gesund und abwechslungsreich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F7AF7F-ED83-D78A-3FF9-12479AAF2F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61" y="1077586"/>
            <a:ext cx="2693474" cy="17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85E8B-E5F0-8379-03B0-0E24506A7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7F9F19F-89B1-BB57-A791-425E0ADAE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0"/>
            <a:ext cx="7502487" cy="519403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22750E-B0D5-54C3-5752-ED4CE471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7B2CA1-9412-AEC7-BFEA-6291564D9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4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3A74A-DC32-4C47-9352-AE0EB5F3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23" y="267373"/>
            <a:ext cx="8101013" cy="430635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de-CH" sz="3600" dirty="0"/>
              <a:t>Gesunde &amp; Nachhaltige Ernährung</a:t>
            </a:r>
            <a:br>
              <a:rPr lang="de-CH" sz="2700" dirty="0"/>
            </a:br>
            <a:br>
              <a:rPr lang="de-CH" sz="2700" dirty="0"/>
            </a:br>
            <a:endParaRPr lang="de-CH" sz="2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2FC227-1FE7-45C1-984F-E39150E1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3485" y="4839687"/>
            <a:ext cx="189021" cy="72628"/>
          </a:xfrm>
        </p:spPr>
        <p:txBody>
          <a:bodyPr wrap="none" anchor="t">
            <a:normAutofit/>
          </a:bodyPr>
          <a:lstStyle/>
          <a:p>
            <a:pPr>
              <a:spcAft>
                <a:spcPts val="450"/>
              </a:spcAft>
              <a:defRPr/>
            </a:pPr>
            <a:fld id="{E807130A-017D-4A97-80D7-1690E5258BC9}" type="slidenum">
              <a:rPr lang="de-DE" sz="150"/>
              <a:pPr>
                <a:spcAft>
                  <a:spcPts val="450"/>
                </a:spcAft>
                <a:defRPr/>
              </a:pPr>
              <a:t>5</a:t>
            </a:fld>
            <a:endParaRPr lang="de-DE" sz="150"/>
          </a:p>
        </p:txBody>
      </p:sp>
      <p:pic>
        <p:nvPicPr>
          <p:cNvPr id="3" name="Picture 2" descr="Lebensmittelpyramide">
            <a:extLst>
              <a:ext uri="{FF2B5EF4-FFF2-40B4-BE49-F238E27FC236}">
                <a16:creationId xmlns:a16="http://schemas.microsoft.com/office/drawing/2014/main" id="{55A647E3-B0B0-4154-9258-E7523E5C1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2311" y="841276"/>
            <a:ext cx="4266211" cy="37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C389746-D89F-467D-8070-C3DCA277FAEC}"/>
              </a:ext>
            </a:extLst>
          </p:cNvPr>
          <p:cNvSpPr txBox="1"/>
          <p:nvPr/>
        </p:nvSpPr>
        <p:spPr>
          <a:xfrm>
            <a:off x="2152311" y="1159313"/>
            <a:ext cx="159178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500" dirty="0"/>
              <a:t>Wenig Zucker, Snacks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084FBFB-C3BB-451B-8EF8-6C88D2509500}"/>
              </a:ext>
            </a:extLst>
          </p:cNvPr>
          <p:cNvSpPr txBox="1"/>
          <p:nvPr/>
        </p:nvSpPr>
        <p:spPr>
          <a:xfrm>
            <a:off x="5375302" y="2225929"/>
            <a:ext cx="191077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500" dirty="0"/>
              <a:t>Abwechslung pflanzliche und tierische Proteine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2DF5A40-D186-40C8-B27E-E8B56C21A2AE}"/>
              </a:ext>
            </a:extLst>
          </p:cNvPr>
          <p:cNvSpPr txBox="1"/>
          <p:nvPr/>
        </p:nvSpPr>
        <p:spPr>
          <a:xfrm>
            <a:off x="6445051" y="841276"/>
            <a:ext cx="1780754" cy="253916"/>
          </a:xfrm>
          <a:prstGeom prst="rect">
            <a:avLst/>
          </a:prstGeom>
          <a:solidFill>
            <a:schemeClr val="accent3">
              <a:alpha val="59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de-CH" sz="825" b="1" dirty="0"/>
          </a:p>
          <a:p>
            <a:pPr algn="ctr"/>
            <a:endParaRPr lang="de-CH" sz="825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A75F8EF-7DB8-45AD-82A2-020859C930DB}"/>
              </a:ext>
            </a:extLst>
          </p:cNvPr>
          <p:cNvSpPr txBox="1"/>
          <p:nvPr/>
        </p:nvSpPr>
        <p:spPr>
          <a:xfrm>
            <a:off x="6387293" y="3811610"/>
            <a:ext cx="196528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500" dirty="0"/>
              <a:t>Hahnenwasser bevorzugen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54898" y="4821056"/>
            <a:ext cx="4357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Quelle: Lebensmittelpyramide + </a:t>
            </a:r>
            <a:r>
              <a:rPr lang="de-CH" sz="1000" dirty="0" err="1"/>
              <a:t>Foodprints</a:t>
            </a:r>
            <a:r>
              <a:rPr lang="de-CH" sz="1000" dirty="0"/>
              <a:t> Schweizerische Gesellschaft für Ernährung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A75F8EF-7DB8-45AD-82A2-020859C930DB}"/>
              </a:ext>
            </a:extLst>
          </p:cNvPr>
          <p:cNvSpPr txBox="1"/>
          <p:nvPr/>
        </p:nvSpPr>
        <p:spPr>
          <a:xfrm>
            <a:off x="5678476" y="2778471"/>
            <a:ext cx="321520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500" dirty="0"/>
              <a:t>Stärke/Kohlenhydrate: Vollkorn, Abwechslung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C389746-D89F-467D-8070-C3DCA277FAEC}"/>
              </a:ext>
            </a:extLst>
          </p:cNvPr>
          <p:cNvSpPr txBox="1"/>
          <p:nvPr/>
        </p:nvSpPr>
        <p:spPr>
          <a:xfrm>
            <a:off x="1552576" y="1703785"/>
            <a:ext cx="161219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1500" dirty="0"/>
              <a:t>Handvoll Nüsse;</a:t>
            </a:r>
            <a:br>
              <a:rPr lang="de-CH" sz="1500" dirty="0"/>
            </a:br>
            <a:r>
              <a:rPr lang="de-CH" sz="1500" dirty="0" err="1"/>
              <a:t>v.a.pflanzliche</a:t>
            </a:r>
            <a:r>
              <a:rPr lang="de-CH" sz="1500" dirty="0"/>
              <a:t> Öle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AA75CD-68A3-E5F6-6D37-D048E6BD4AC4}"/>
              </a:ext>
            </a:extLst>
          </p:cNvPr>
          <p:cNvSpPr txBox="1"/>
          <p:nvPr/>
        </p:nvSpPr>
        <p:spPr>
          <a:xfrm>
            <a:off x="5537298" y="904979"/>
            <a:ext cx="2892138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/>
              <a:t>Produktionsbedingungen/Label</a:t>
            </a:r>
          </a:p>
          <a:p>
            <a:r>
              <a:rPr lang="de-CH" dirty="0" err="1"/>
              <a:t>Foodwaste</a:t>
            </a:r>
            <a:r>
              <a:rPr lang="de-CH" dirty="0"/>
              <a:t> vermeiden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0DB74CF-647B-49D7-AB55-F916373FD912}"/>
              </a:ext>
            </a:extLst>
          </p:cNvPr>
          <p:cNvSpPr txBox="1"/>
          <p:nvPr/>
        </p:nvSpPr>
        <p:spPr>
          <a:xfrm>
            <a:off x="77605" y="3086333"/>
            <a:ext cx="2414299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Saisonale und regionale</a:t>
            </a:r>
          </a:p>
          <a:p>
            <a:r>
              <a:rPr lang="de-CH" dirty="0"/>
              <a:t> Produkte</a:t>
            </a:r>
          </a:p>
        </p:txBody>
      </p:sp>
    </p:spTree>
    <p:extLst>
      <p:ext uri="{BB962C8B-B14F-4D97-AF65-F5344CB8AC3E}">
        <p14:creationId xmlns:p14="http://schemas.microsoft.com/office/powerpoint/2010/main" val="35649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A88C88D-0CDB-4F03-CF71-7C4519AC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Fragen der nachhaltigen Ernährung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9DB755F-5A81-FF52-2A3B-2C5AE8B2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Wie wurde es produziert: Produktionsbedingungen (ökologisch und sozial), Label</a:t>
            </a:r>
          </a:p>
          <a:p>
            <a:r>
              <a:rPr lang="de-CH" dirty="0"/>
              <a:t>Wo wurde es produziert? Herkunft</a:t>
            </a:r>
          </a:p>
          <a:p>
            <a:r>
              <a:rPr lang="de-CH" dirty="0"/>
              <a:t>Wie wurden die Tiere gehalten? Artgerechte Haltung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A7DFD9-1900-CC41-D9F5-0CA99DFE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11.11.2020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39A1A3-0052-536B-3859-1AC0582BB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15995-364F-4B20-B800-C0FFE25824A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4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heisst nachhaltig ernähren?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0" y="1405659"/>
            <a:ext cx="2259684" cy="150604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42" y="1405657"/>
            <a:ext cx="2008058" cy="15060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A8053BD-BAE4-B350-6B10-26896432CD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-3"/>
          <a:stretch/>
        </p:blipFill>
        <p:spPr>
          <a:xfrm>
            <a:off x="4892228" y="1407957"/>
            <a:ext cx="1883389" cy="1506042"/>
          </a:xfrm>
          <a:prstGeom prst="rect">
            <a:avLst/>
          </a:prstGeom>
          <a:noFill/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8F0D84-11E6-AC4C-B802-A24D518F0C63}"/>
              </a:ext>
            </a:extLst>
          </p:cNvPr>
          <p:cNvSpPr txBox="1"/>
          <p:nvPr/>
        </p:nvSpPr>
        <p:spPr>
          <a:xfrm>
            <a:off x="6942166" y="3067164"/>
            <a:ext cx="214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Tierhaltung?</a:t>
            </a:r>
          </a:p>
          <a:p>
            <a:r>
              <a:rPr lang="de-CH" dirty="0"/>
              <a:t>Produkte aus art-gerechter Tierhaltung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B162B4-C897-E8FB-823A-7676200E4B51}"/>
              </a:ext>
            </a:extLst>
          </p:cNvPr>
          <p:cNvSpPr txBox="1"/>
          <p:nvPr/>
        </p:nvSpPr>
        <p:spPr>
          <a:xfrm>
            <a:off x="300916" y="3069464"/>
            <a:ext cx="2389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Wie?</a:t>
            </a:r>
            <a:br>
              <a:rPr lang="de-CH" dirty="0"/>
            </a:br>
            <a:r>
              <a:rPr lang="de-CH" dirty="0"/>
              <a:t>Anbauform mit wenig Ressourcenverbrauch:</a:t>
            </a:r>
          </a:p>
          <a:p>
            <a:r>
              <a:rPr lang="de-CH" dirty="0"/>
              <a:t>Energie, Wasser, Dünger, Pestizide, Landverbrauch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1EBC36-8732-6D57-98BC-B4C9EDF9CAAA}"/>
              </a:ext>
            </a:extLst>
          </p:cNvPr>
          <p:cNvSpPr txBox="1"/>
          <p:nvPr/>
        </p:nvSpPr>
        <p:spPr>
          <a:xfrm>
            <a:off x="2692798" y="3069463"/>
            <a:ext cx="2070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Wie?</a:t>
            </a:r>
            <a:br>
              <a:rPr lang="de-CH" dirty="0"/>
            </a:br>
            <a:r>
              <a:rPr lang="de-CH" dirty="0"/>
              <a:t>Faire Preise für Landwirte und der Lebensmittelbranche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EE44FD-3D27-AA0C-A4FB-7E1212996D9A}"/>
              </a:ext>
            </a:extLst>
          </p:cNvPr>
          <p:cNvSpPr txBox="1"/>
          <p:nvPr/>
        </p:nvSpPr>
        <p:spPr>
          <a:xfrm>
            <a:off x="4762801" y="3067164"/>
            <a:ext cx="2008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Herkunft?</a:t>
            </a:r>
          </a:p>
          <a:p>
            <a:r>
              <a:rPr lang="de-CH" dirty="0"/>
              <a:t>Regional, saisonal, abwechslungsreich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6B8FD5A-2A2A-24C1-74CA-252DED7EF7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617" y="1405658"/>
            <a:ext cx="2009103" cy="150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3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82B31-07AE-C9C0-57B1-8CB287A3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05978"/>
            <a:ext cx="8642350" cy="857250"/>
          </a:xfrm>
        </p:spPr>
        <p:txBody>
          <a:bodyPr wrap="square" anchor="ctr">
            <a:normAutofit/>
          </a:bodyPr>
          <a:lstStyle/>
          <a:p>
            <a:r>
              <a:rPr lang="de-CH" dirty="0"/>
              <a:t>Regional und Saisonal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DE748B8-1CCA-1806-3DD1-F79F10B63F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564" y="1200151"/>
            <a:ext cx="3621087" cy="289558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2F7A3A0-B3A5-9135-98A0-7C4E986D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244975" cy="33944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Schweiz und Region </a:t>
            </a:r>
            <a:r>
              <a:rPr lang="en-US" dirty="0" err="1"/>
              <a:t>bevorzugen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Saisonkalender</a:t>
            </a:r>
            <a:r>
              <a:rPr lang="en-US" dirty="0"/>
              <a:t> </a:t>
            </a:r>
            <a:r>
              <a:rPr lang="en-US" dirty="0" err="1"/>
              <a:t>beachten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872919-695B-FA3E-CC63-483CECCAD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5" y="4704160"/>
            <a:ext cx="1441450" cy="44529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0EF58E0A-F70B-41B1-B267-774ADD4288EE}" type="datetime1">
              <a:rPr lang="de-DE" smtClean="0"/>
              <a:pPr>
                <a:spcAft>
                  <a:spcPts val="600"/>
                </a:spcAft>
              </a:pPr>
              <a:t>03.09.2024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55424B-3C10-28EA-F0B7-2914E27585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72451" y="4704160"/>
            <a:ext cx="720725" cy="44529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B349343-872B-44A2-98E9-5730DA4ECC11}" type="slidenum">
              <a:rPr lang="de-DE" smtClean="0"/>
              <a:pPr>
                <a:spcAft>
                  <a:spcPts val="600"/>
                </a:spcAft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43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hat wann Saison?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dirty="0"/>
              <a:t>Saisonkalender </a:t>
            </a:r>
            <a:r>
              <a:rPr lang="de-CH" sz="2800" dirty="0" err="1"/>
              <a:t>Ebenrain</a:t>
            </a:r>
            <a:r>
              <a:rPr lang="de-CH" sz="2800" dirty="0"/>
              <a:t>/</a:t>
            </a:r>
            <a:r>
              <a:rPr lang="de-CH" sz="2800" dirty="0" err="1"/>
              <a:t>Liebegg</a:t>
            </a:r>
            <a:r>
              <a:rPr lang="de-CH" sz="2800" dirty="0"/>
              <a:t> (unter Fachwissen- – Dokumente – Hauswirtschaft – Nachhaltige Ernährung)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E0A-F70B-41B1-B267-774ADD4288EE}" type="datetime1">
              <a:rPr lang="de-DE" smtClean="0"/>
              <a:pPr/>
              <a:t>03.09.2024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49343-872B-44A2-98E9-5730DA4ECC1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2185988"/>
            <a:ext cx="5562600" cy="231933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331244"/>
            <a:ext cx="3390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10052"/>
      </p:ext>
    </p:extLst>
  </p:cSld>
  <p:clrMapOvr>
    <a:masterClrMapping/>
  </p:clrMapOvr>
</p:sld>
</file>

<file path=ppt/theme/theme1.xml><?xml version="1.0" encoding="utf-8"?>
<a:theme xmlns:a="http://schemas.openxmlformats.org/drawingml/2006/main" name="liebegger Vortrag - 16zu9">
  <a:themeElements>
    <a:clrScheme name="liebegger Vortr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ebegger Vortrag">
      <a:majorFont>
        <a:latin typeface="Frutiger LT Std 57 Cn"/>
        <a:ea typeface=""/>
        <a:cs typeface=""/>
      </a:majorFont>
      <a:minorFont>
        <a:latin typeface="Frutiger LT Std 57 C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ebegger Vortr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begger Vortr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begger Vortr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begger Vortr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begger Vortr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ebegger Vortr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begger Vortr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begger Vortr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begger Vortr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begger Vortr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begger Vortr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ebegger Vortr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E1D1BDAF-FFFF-45CE-811E-4C95A0BF0CBD}" vid="{36389E96-FD19-4788-ABF9-4B1ACEC47036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liebegger Vortrag - 16zu9</Template>
  <TotalTime>0</TotalTime>
  <Words>1068</Words>
  <Application>Microsoft Office PowerPoint</Application>
  <PresentationFormat>Bildschirmpräsentation (16:9)</PresentationFormat>
  <Paragraphs>190</Paragraphs>
  <Slides>22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Frutiger LT Std 57 Cn</vt:lpstr>
      <vt:lpstr>Wingdings</vt:lpstr>
      <vt:lpstr>liebegger Vortrag - 16zu9</vt:lpstr>
      <vt:lpstr>PowerPoint-Präsentation</vt:lpstr>
      <vt:lpstr>Was ist Nachhaltigkeit</vt:lpstr>
      <vt:lpstr>Der ideale Lebensmitteleinkauf</vt:lpstr>
      <vt:lpstr>PowerPoint-Präsentation</vt:lpstr>
      <vt:lpstr>Gesunde &amp; Nachhaltige Ernährung  </vt:lpstr>
      <vt:lpstr>Fragen der nachhaltigen Ernährung</vt:lpstr>
      <vt:lpstr>Was heisst nachhaltig ernähren?</vt:lpstr>
      <vt:lpstr>Regional und Saisonal</vt:lpstr>
      <vt:lpstr>Was hat wann Saison?</vt:lpstr>
      <vt:lpstr>Beispiel Umweltbalastung Tomaten</vt:lpstr>
      <vt:lpstr>Beispiel Gurke</vt:lpstr>
      <vt:lpstr>Eier, Milchprodukte, Fleisch 100% CH</vt:lpstr>
      <vt:lpstr>Beispiele Milchprodukte</vt:lpstr>
      <vt:lpstr>Kriterium: Ökologische Produktion</vt:lpstr>
      <vt:lpstr>Label </vt:lpstr>
      <vt:lpstr>Bio-, Umwelt- und Sozial- Label:</vt:lpstr>
      <vt:lpstr>Label für ökologische Landwirtschaft</vt:lpstr>
      <vt:lpstr>Tierwohl-Label</vt:lpstr>
      <vt:lpstr>Fair/Soziallabel</vt:lpstr>
      <vt:lpstr>Gesundes Essen – gesunde Umwelt</vt:lpstr>
      <vt:lpstr>Fragen?</vt:lpstr>
      <vt:lpstr>Vielen Dank für die Aufmerksamkeit</vt:lpstr>
    </vt:vector>
  </TitlesOfParts>
  <Company>Kanton Aargau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Nowack Karin LIEBEGG</dc:creator>
  <cp:lastModifiedBy>Nowack Heimgartner Karin  DFRLWAG</cp:lastModifiedBy>
  <cp:revision>275</cp:revision>
  <cp:lastPrinted>2022-12-07T15:39:12Z</cp:lastPrinted>
  <dcterms:created xsi:type="dcterms:W3CDTF">2022-11-28T15:45:39Z</dcterms:created>
  <dcterms:modified xsi:type="dcterms:W3CDTF">2024-09-03T11:31:51Z</dcterms:modified>
</cp:coreProperties>
</file>